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7" r:id="rId5"/>
    <p:sldId id="258" r:id="rId6"/>
    <p:sldId id="259" r:id="rId7"/>
    <p:sldId id="260" r:id="rId8"/>
    <p:sldId id="263" r:id="rId9"/>
    <p:sldId id="261" r:id="rId10"/>
    <p:sldId id="262" r:id="rId11"/>
    <p:sldId id="264" r:id="rId12"/>
    <p:sldId id="265" r:id="rId13"/>
    <p:sldId id="266" r:id="rId14"/>
    <p:sldId id="267" r:id="rId15"/>
    <p:sldId id="271" r:id="rId16"/>
    <p:sldId id="272"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457"/>
    <a:srgbClr val="2456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F87D8-6B4C-5134-B039-0BEBC18F7D93}" v="94" dt="2023-09-25T18:52:15.206"/>
    <p1510:client id="{DAEE0487-9993-48DD-AB70-DAE7C9EFEA6E}" v="4" dt="2023-09-26T16:54:08.0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p:cViewPr varScale="1">
        <p:scale>
          <a:sx n="61" d="100"/>
          <a:sy n="61" d="100"/>
        </p:scale>
        <p:origin x="7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125D8-80F7-9846-ADFC-84E3EC964E40}" type="datetimeFigureOut">
              <a:rPr lang="en-US" smtClean="0"/>
              <a:t>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FEEC8-7720-B746-895D-F9F65D0ACBD5}" type="slidenum">
              <a:rPr lang="en-US" smtClean="0"/>
              <a:t>‹#›</a:t>
            </a:fld>
            <a:endParaRPr lang="en-US"/>
          </a:p>
        </p:txBody>
      </p:sp>
    </p:spTree>
    <p:extLst>
      <p:ext uri="{BB962C8B-B14F-4D97-AF65-F5344CB8AC3E}">
        <p14:creationId xmlns:p14="http://schemas.microsoft.com/office/powerpoint/2010/main" val="153649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9A6B6A7A-D58F-4892-A004-A931BBD23ED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92882" y="1408195"/>
            <a:ext cx="1406236" cy="1406236"/>
          </a:xfrm>
          <a:prstGeom prst="rect">
            <a:avLst/>
          </a:prstGeom>
        </p:spPr>
      </p:pic>
      <p:sp>
        <p:nvSpPr>
          <p:cNvPr id="2" name="Title 1">
            <a:extLst>
              <a:ext uri="{FF2B5EF4-FFF2-40B4-BE49-F238E27FC236}">
                <a16:creationId xmlns:a16="http://schemas.microsoft.com/office/drawing/2014/main" id="{DD3FB121-BF30-4C29-BA2D-A7E7562CB7E7}"/>
              </a:ext>
            </a:extLst>
          </p:cNvPr>
          <p:cNvSpPr>
            <a:spLocks noGrp="1"/>
          </p:cNvSpPr>
          <p:nvPr>
            <p:ph type="ctrTitle" hasCustomPrompt="1"/>
          </p:nvPr>
        </p:nvSpPr>
        <p:spPr>
          <a:xfrm>
            <a:off x="1524000" y="3048643"/>
            <a:ext cx="9144000" cy="851430"/>
          </a:xfrm>
        </p:spPr>
        <p:txBody>
          <a:bodyPr anchor="b">
            <a:noAutofit/>
          </a:bodyPr>
          <a:lstStyle>
            <a:lvl1pPr algn="ctr">
              <a:defRPr sz="6300">
                <a:solidFill>
                  <a:schemeClr val="tx2">
                    <a:lumMod val="75000"/>
                  </a:schemeClr>
                </a:solidFill>
              </a:defRPr>
            </a:lvl1pPr>
          </a:lstStyle>
          <a:p>
            <a:r>
              <a:rPr lang="en-US" dirty="0"/>
              <a:t>MASTER TITLE SLIDE</a:t>
            </a:r>
          </a:p>
        </p:txBody>
      </p:sp>
      <p:sp>
        <p:nvSpPr>
          <p:cNvPr id="5" name="Footer Placeholder 4">
            <a:extLst>
              <a:ext uri="{FF2B5EF4-FFF2-40B4-BE49-F238E27FC236}">
                <a16:creationId xmlns:a16="http://schemas.microsoft.com/office/drawing/2014/main" id="{CA8782E1-A4AE-45BA-A7DA-0ECE274B6524}"/>
              </a:ext>
            </a:extLst>
          </p:cNvPr>
          <p:cNvSpPr>
            <a:spLocks noGrp="1"/>
          </p:cNvSpPr>
          <p:nvPr>
            <p:ph type="ftr" sz="quarter" idx="11"/>
          </p:nvPr>
        </p:nvSpPr>
        <p:spPr>
          <a:xfrm>
            <a:off x="4038600" y="6472462"/>
            <a:ext cx="4114800" cy="365125"/>
          </a:xfrm>
          <a:prstGeom prst="rect">
            <a:avLst/>
          </a:prstGeom>
        </p:spPr>
        <p:txBody>
          <a:bodyPr/>
          <a:lstStyle/>
          <a:p>
            <a:endParaRPr lang="en-US"/>
          </a:p>
        </p:txBody>
      </p:sp>
      <p:cxnSp>
        <p:nvCxnSpPr>
          <p:cNvPr id="8" name="Straight Connector 7">
            <a:extLst>
              <a:ext uri="{FF2B5EF4-FFF2-40B4-BE49-F238E27FC236}">
                <a16:creationId xmlns:a16="http://schemas.microsoft.com/office/drawing/2014/main" id="{68315B80-526B-4EA6-80F2-3902F8CD20BF}"/>
              </a:ext>
            </a:extLst>
          </p:cNvPr>
          <p:cNvCxnSpPr/>
          <p:nvPr userDrawn="1"/>
        </p:nvCxnSpPr>
        <p:spPr>
          <a:xfrm>
            <a:off x="6560447" y="3889187"/>
            <a:ext cx="43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1FA8A94-F406-482E-BAE2-AE383C7C6072}"/>
              </a:ext>
            </a:extLst>
          </p:cNvPr>
          <p:cNvSpPr txBox="1">
            <a:spLocks/>
          </p:cNvSpPr>
          <p:nvPr userDrawn="1"/>
        </p:nvSpPr>
        <p:spPr>
          <a:xfrm>
            <a:off x="2968860" y="3796610"/>
            <a:ext cx="6254280" cy="233524"/>
          </a:xfrm>
          <a:prstGeom prst="rect">
            <a:avLst/>
          </a:prstGeom>
          <a:noFill/>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80000"/>
              </a:lnSpc>
            </a:pPr>
            <a:r>
              <a:rPr lang="en-US" sz="1100" i="1" dirty="0">
                <a:solidFill>
                  <a:schemeClr val="tx2">
                    <a:lumMod val="75000"/>
                  </a:schemeClr>
                </a:solidFill>
                <a:latin typeface="+mn-lt"/>
                <a:ea typeface="Roboto" panose="02000000000000000000" pitchFamily="2" charset="0"/>
              </a:rPr>
              <a:t>Presented by</a:t>
            </a:r>
          </a:p>
        </p:txBody>
      </p:sp>
      <p:cxnSp>
        <p:nvCxnSpPr>
          <p:cNvPr id="10" name="Straight Connector 9">
            <a:extLst>
              <a:ext uri="{FF2B5EF4-FFF2-40B4-BE49-F238E27FC236}">
                <a16:creationId xmlns:a16="http://schemas.microsoft.com/office/drawing/2014/main" id="{4F40E93D-2350-4051-A361-26731E060C15}"/>
              </a:ext>
            </a:extLst>
          </p:cNvPr>
          <p:cNvCxnSpPr/>
          <p:nvPr userDrawn="1"/>
        </p:nvCxnSpPr>
        <p:spPr>
          <a:xfrm>
            <a:off x="1299030" y="3889187"/>
            <a:ext cx="43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E3E4D5E9-D6E0-41AC-8332-AC1FCD89F2F5}"/>
              </a:ext>
            </a:extLst>
          </p:cNvPr>
          <p:cNvSpPr>
            <a:spLocks noGrp="1"/>
          </p:cNvSpPr>
          <p:nvPr>
            <p:ph type="dt" sz="half" idx="2"/>
          </p:nvPr>
        </p:nvSpPr>
        <p:spPr>
          <a:xfrm>
            <a:off x="8561916" y="64724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83072-CAC1-014D-A497-98C3AAB569BC}" type="datetime1">
              <a:rPr lang="en-US" smtClean="0"/>
              <a:t>4/10/2025</a:t>
            </a:fld>
            <a:endParaRPr lang="en-US"/>
          </a:p>
        </p:txBody>
      </p:sp>
      <p:sp>
        <p:nvSpPr>
          <p:cNvPr id="14" name="Slide Number Placeholder 5">
            <a:extLst>
              <a:ext uri="{FF2B5EF4-FFF2-40B4-BE49-F238E27FC236}">
                <a16:creationId xmlns:a16="http://schemas.microsoft.com/office/drawing/2014/main" id="{E04EFE01-7954-4200-8CBE-073E52AAEF77}"/>
              </a:ext>
            </a:extLst>
          </p:cNvPr>
          <p:cNvSpPr>
            <a:spLocks noGrp="1"/>
          </p:cNvSpPr>
          <p:nvPr>
            <p:ph type="sldNum" sz="quarter" idx="4"/>
          </p:nvPr>
        </p:nvSpPr>
        <p:spPr>
          <a:xfrm>
            <a:off x="11461750" y="6472462"/>
            <a:ext cx="5397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C485-5466-45A8-BE42-0B72AF858E68}" type="slidenum">
              <a:rPr lang="en-US" smtClean="0"/>
              <a:t>‹#›</a:t>
            </a:fld>
            <a:endParaRPr lang="en-US"/>
          </a:p>
        </p:txBody>
      </p:sp>
      <p:sp>
        <p:nvSpPr>
          <p:cNvPr id="12" name="Text Placeholder 11">
            <a:extLst>
              <a:ext uri="{FF2B5EF4-FFF2-40B4-BE49-F238E27FC236}">
                <a16:creationId xmlns:a16="http://schemas.microsoft.com/office/drawing/2014/main" id="{361155FD-B0A8-4CCE-A82E-75FE0E14B46A}"/>
              </a:ext>
            </a:extLst>
          </p:cNvPr>
          <p:cNvSpPr>
            <a:spLocks noGrp="1"/>
          </p:cNvSpPr>
          <p:nvPr>
            <p:ph type="body" sz="quarter" idx="13" hasCustomPrompt="1"/>
          </p:nvPr>
        </p:nvSpPr>
        <p:spPr>
          <a:xfrm>
            <a:off x="3581400" y="3996797"/>
            <a:ext cx="5156200" cy="1149350"/>
          </a:xfrm>
        </p:spPr>
        <p:txBody>
          <a:bodyPr/>
          <a:lstStyle>
            <a:lvl1pPr marL="0" indent="0" algn="ctr">
              <a:buNone/>
              <a:defRPr sz="1400"/>
            </a:lvl1pPr>
          </a:lstStyle>
          <a:p>
            <a:pPr lvl="0"/>
            <a:r>
              <a:rPr lang="en-US" dirty="0"/>
              <a:t>Your Name </a:t>
            </a:r>
          </a:p>
          <a:p>
            <a:pPr lvl="0"/>
            <a:r>
              <a:rPr lang="en-US" dirty="0"/>
              <a:t>Your Department</a:t>
            </a:r>
          </a:p>
        </p:txBody>
      </p:sp>
    </p:spTree>
    <p:extLst>
      <p:ext uri="{BB962C8B-B14F-4D97-AF65-F5344CB8AC3E}">
        <p14:creationId xmlns:p14="http://schemas.microsoft.com/office/powerpoint/2010/main" val="275691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FE6F-1811-43AB-9D64-C50439A1F7E1}"/>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355E18-341B-4F6E-A34A-909C19365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8AF57F-509E-451C-88AE-DCD4DBE22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EDC8E-9534-4FA7-860F-0208A42B10CE}"/>
              </a:ext>
            </a:extLst>
          </p:cNvPr>
          <p:cNvSpPr>
            <a:spLocks noGrp="1"/>
          </p:cNvSpPr>
          <p:nvPr>
            <p:ph type="dt" sz="half" idx="10"/>
          </p:nvPr>
        </p:nvSpPr>
        <p:spPr/>
        <p:txBody>
          <a:bodyPr/>
          <a:lstStyle/>
          <a:p>
            <a:fld id="{6872EB96-C065-1A4B-947F-6A82A36E7013}" type="datetime1">
              <a:rPr lang="en-US" smtClean="0"/>
              <a:t>4/10/2025</a:t>
            </a:fld>
            <a:endParaRPr lang="en-US"/>
          </a:p>
        </p:txBody>
      </p:sp>
      <p:sp>
        <p:nvSpPr>
          <p:cNvPr id="6" name="Footer Placeholder 5">
            <a:extLst>
              <a:ext uri="{FF2B5EF4-FFF2-40B4-BE49-F238E27FC236}">
                <a16:creationId xmlns:a16="http://schemas.microsoft.com/office/drawing/2014/main" id="{FE933547-DC2C-4856-97DF-BAA29FB359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66DC09-3358-4F88-A9CF-4675B2A30D4E}"/>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56502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2194-ECA9-423B-BAA4-CA9F9C3D2DE7}"/>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54B69079-2F65-4B89-8AD1-D806089E96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0BF3B-3083-4126-9085-9C08338DBF76}"/>
              </a:ext>
            </a:extLst>
          </p:cNvPr>
          <p:cNvSpPr>
            <a:spLocks noGrp="1"/>
          </p:cNvSpPr>
          <p:nvPr>
            <p:ph type="dt" sz="half" idx="10"/>
          </p:nvPr>
        </p:nvSpPr>
        <p:spPr/>
        <p:txBody>
          <a:bodyPr/>
          <a:lstStyle/>
          <a:p>
            <a:fld id="{A2A90FAD-D351-3440-87F9-1E3D1A998C27}" type="datetime1">
              <a:rPr lang="en-US" smtClean="0"/>
              <a:t>4/10/2025</a:t>
            </a:fld>
            <a:endParaRPr lang="en-US"/>
          </a:p>
        </p:txBody>
      </p:sp>
      <p:sp>
        <p:nvSpPr>
          <p:cNvPr id="5" name="Footer Placeholder 4">
            <a:extLst>
              <a:ext uri="{FF2B5EF4-FFF2-40B4-BE49-F238E27FC236}">
                <a16:creationId xmlns:a16="http://schemas.microsoft.com/office/drawing/2014/main" id="{82498E76-14F3-44B6-9B9E-2FDE3778BC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ED7077-B3F4-4C04-AFA4-69B1EBB871E5}"/>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94080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4B475-6462-447D-BE07-0E0164544428}"/>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5AC1363-2847-4871-ACFC-E95E5131B1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DD37C-3211-448E-B073-BFFE106A03BC}"/>
              </a:ext>
            </a:extLst>
          </p:cNvPr>
          <p:cNvSpPr>
            <a:spLocks noGrp="1"/>
          </p:cNvSpPr>
          <p:nvPr>
            <p:ph type="dt" sz="half" idx="10"/>
          </p:nvPr>
        </p:nvSpPr>
        <p:spPr/>
        <p:txBody>
          <a:bodyPr/>
          <a:lstStyle/>
          <a:p>
            <a:fld id="{D59800A3-39AC-F041-8018-8837FE7B1880}" type="datetime1">
              <a:rPr lang="en-US" smtClean="0"/>
              <a:t>4/10/2025</a:t>
            </a:fld>
            <a:endParaRPr lang="en-US"/>
          </a:p>
        </p:txBody>
      </p:sp>
      <p:sp>
        <p:nvSpPr>
          <p:cNvPr id="5" name="Footer Placeholder 4">
            <a:extLst>
              <a:ext uri="{FF2B5EF4-FFF2-40B4-BE49-F238E27FC236}">
                <a16:creationId xmlns:a16="http://schemas.microsoft.com/office/drawing/2014/main" id="{7E589EC5-0F82-44EF-ABC2-176D99823C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FF8D20-D7CB-4CA0-B651-0BF9B0858F97}"/>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53867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B121-BF30-4C29-BA2D-A7E7562CB7E7}"/>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1203169-5AE4-4913-873B-1F30D145E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A01A2-6506-4814-B3BE-3194BD09A4ED}"/>
              </a:ext>
            </a:extLst>
          </p:cNvPr>
          <p:cNvSpPr>
            <a:spLocks noGrp="1"/>
          </p:cNvSpPr>
          <p:nvPr>
            <p:ph type="dt" sz="half" idx="10"/>
          </p:nvPr>
        </p:nvSpPr>
        <p:spPr/>
        <p:txBody>
          <a:bodyPr/>
          <a:lstStyle/>
          <a:p>
            <a:fld id="{37671AB3-C639-8342-8D4C-7846F7F8E41F}" type="datetime1">
              <a:rPr lang="en-US" smtClean="0"/>
              <a:t>4/10/2025</a:t>
            </a:fld>
            <a:endParaRPr lang="en-US"/>
          </a:p>
        </p:txBody>
      </p:sp>
      <p:sp>
        <p:nvSpPr>
          <p:cNvPr id="5" name="Footer Placeholder 4">
            <a:extLst>
              <a:ext uri="{FF2B5EF4-FFF2-40B4-BE49-F238E27FC236}">
                <a16:creationId xmlns:a16="http://schemas.microsoft.com/office/drawing/2014/main" id="{CA8782E1-A4AE-45BA-A7DA-0ECE274B65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2474DF-3E5C-47BE-8C18-7D6E617C3B38}"/>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73346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4BF2-F53D-41C6-9BBE-B3C954C93EC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3CD1A8F-35E3-445D-BBA6-F0AE285E4C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03556D-C68E-47F2-95A1-3BA7297D57FB}"/>
              </a:ext>
            </a:extLst>
          </p:cNvPr>
          <p:cNvSpPr>
            <a:spLocks noGrp="1"/>
          </p:cNvSpPr>
          <p:nvPr>
            <p:ph type="dt" sz="half" idx="10"/>
          </p:nvPr>
        </p:nvSpPr>
        <p:spPr/>
        <p:txBody>
          <a:bodyPr/>
          <a:lstStyle/>
          <a:p>
            <a:fld id="{EB2EDFEE-CB6D-D343-B59E-947A1CA00075}" type="datetime1">
              <a:rPr lang="en-US" smtClean="0"/>
              <a:t>4/10/2025</a:t>
            </a:fld>
            <a:endParaRPr lang="en-US"/>
          </a:p>
        </p:txBody>
      </p:sp>
      <p:sp>
        <p:nvSpPr>
          <p:cNvPr id="5" name="Footer Placeholder 4">
            <a:extLst>
              <a:ext uri="{FF2B5EF4-FFF2-40B4-BE49-F238E27FC236}">
                <a16:creationId xmlns:a16="http://schemas.microsoft.com/office/drawing/2014/main" id="{C13D285E-D532-4B2D-99FE-198BDF68A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E156C-AFDB-40E5-8684-1EFEA74555F7}"/>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195442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E761-C19D-4F46-A9A1-3EB15F62C6F4}"/>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90EFBAA-04C8-4482-9ED3-74BC54B64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088441-9B78-4FB1-9690-564AF4CEE409}"/>
              </a:ext>
            </a:extLst>
          </p:cNvPr>
          <p:cNvSpPr>
            <a:spLocks noGrp="1"/>
          </p:cNvSpPr>
          <p:nvPr>
            <p:ph type="dt" sz="half" idx="10"/>
          </p:nvPr>
        </p:nvSpPr>
        <p:spPr/>
        <p:txBody>
          <a:bodyPr/>
          <a:lstStyle/>
          <a:p>
            <a:fld id="{16B3AB87-29EC-F344-9882-1CEB47820DF1}" type="datetime1">
              <a:rPr lang="en-US" smtClean="0"/>
              <a:t>4/10/2025</a:t>
            </a:fld>
            <a:endParaRPr lang="en-US"/>
          </a:p>
        </p:txBody>
      </p:sp>
      <p:sp>
        <p:nvSpPr>
          <p:cNvPr id="5" name="Footer Placeholder 4">
            <a:extLst>
              <a:ext uri="{FF2B5EF4-FFF2-40B4-BE49-F238E27FC236}">
                <a16:creationId xmlns:a16="http://schemas.microsoft.com/office/drawing/2014/main" id="{2FF9C09B-AFF5-4BFB-A2CC-D78F6B82C9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279B7B-90D0-4E01-94EF-E889A56992A2}"/>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64119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578F-0D39-4945-8978-DBB1B921665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C0894C6-464E-40CC-B510-7762411D9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13999D-9EED-44E6-A4BE-D787B68DE9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44669D-08B2-4C0A-85A8-3E34B723621C}"/>
              </a:ext>
            </a:extLst>
          </p:cNvPr>
          <p:cNvSpPr>
            <a:spLocks noGrp="1"/>
          </p:cNvSpPr>
          <p:nvPr>
            <p:ph type="dt" sz="half" idx="10"/>
          </p:nvPr>
        </p:nvSpPr>
        <p:spPr/>
        <p:txBody>
          <a:bodyPr/>
          <a:lstStyle/>
          <a:p>
            <a:fld id="{71FA064F-3A91-F548-863F-F04A9B9BFB19}" type="datetime1">
              <a:rPr lang="en-US" smtClean="0"/>
              <a:t>4/10/2025</a:t>
            </a:fld>
            <a:endParaRPr lang="en-US"/>
          </a:p>
        </p:txBody>
      </p:sp>
      <p:sp>
        <p:nvSpPr>
          <p:cNvPr id="6" name="Footer Placeholder 5">
            <a:extLst>
              <a:ext uri="{FF2B5EF4-FFF2-40B4-BE49-F238E27FC236}">
                <a16:creationId xmlns:a16="http://schemas.microsoft.com/office/drawing/2014/main" id="{45B8EF39-1DE4-43FE-856A-2BCCCBFA02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5968E1-91D8-4E1E-AFD4-3A3A8C4A726D}"/>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45077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A9D2-E3D2-4295-B852-AE8DED9FC520}"/>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AC18D28-3733-4AEC-ADE0-2F573E3E8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7BF798-C58B-48FF-AB36-681AA36B1F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C367F-E77A-40C8-935E-7876DE0DE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84876-A627-42B4-A6DD-0CBBADC06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2AA1E-D811-499E-A9E6-6D6C6EBAA062}"/>
              </a:ext>
            </a:extLst>
          </p:cNvPr>
          <p:cNvSpPr>
            <a:spLocks noGrp="1"/>
          </p:cNvSpPr>
          <p:nvPr>
            <p:ph type="dt" sz="half" idx="10"/>
          </p:nvPr>
        </p:nvSpPr>
        <p:spPr/>
        <p:txBody>
          <a:bodyPr/>
          <a:lstStyle/>
          <a:p>
            <a:fld id="{1A5CB8FD-D6CA-EC48-B28F-F4CAA0999373}" type="datetime1">
              <a:rPr lang="en-US" smtClean="0"/>
              <a:t>4/10/2025</a:t>
            </a:fld>
            <a:endParaRPr lang="en-US"/>
          </a:p>
        </p:txBody>
      </p:sp>
      <p:sp>
        <p:nvSpPr>
          <p:cNvPr id="8" name="Footer Placeholder 7">
            <a:extLst>
              <a:ext uri="{FF2B5EF4-FFF2-40B4-BE49-F238E27FC236}">
                <a16:creationId xmlns:a16="http://schemas.microsoft.com/office/drawing/2014/main" id="{5B06331C-A02F-4BC2-8418-F67A0FCE1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7BEB9BB-AC63-4491-A975-B00862A88A71}"/>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426662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8199-6B0C-4490-AD04-494FF855F302}"/>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C48C76F-F2B5-45C4-BB62-1E07068960D9}"/>
              </a:ext>
            </a:extLst>
          </p:cNvPr>
          <p:cNvSpPr>
            <a:spLocks noGrp="1"/>
          </p:cNvSpPr>
          <p:nvPr>
            <p:ph type="dt" sz="half" idx="10"/>
          </p:nvPr>
        </p:nvSpPr>
        <p:spPr/>
        <p:txBody>
          <a:bodyPr/>
          <a:lstStyle/>
          <a:p>
            <a:fld id="{70055EBD-3BE3-B14C-8005-C7DD61CAE5CD}" type="datetime1">
              <a:rPr lang="en-US" smtClean="0"/>
              <a:t>4/10/2025</a:t>
            </a:fld>
            <a:endParaRPr lang="en-US"/>
          </a:p>
        </p:txBody>
      </p:sp>
      <p:sp>
        <p:nvSpPr>
          <p:cNvPr id="4" name="Footer Placeholder 3">
            <a:extLst>
              <a:ext uri="{FF2B5EF4-FFF2-40B4-BE49-F238E27FC236}">
                <a16:creationId xmlns:a16="http://schemas.microsoft.com/office/drawing/2014/main" id="{8D4FBCE0-51E9-429A-B5F8-9F0499AB7E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5E5AF7-5FE0-4FAC-BC95-39D4B2801702}"/>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82388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C507D-8439-44C9-8E7C-1036C3B3F30C}"/>
              </a:ext>
            </a:extLst>
          </p:cNvPr>
          <p:cNvSpPr>
            <a:spLocks noGrp="1"/>
          </p:cNvSpPr>
          <p:nvPr>
            <p:ph type="dt" sz="half" idx="10"/>
          </p:nvPr>
        </p:nvSpPr>
        <p:spPr/>
        <p:txBody>
          <a:bodyPr/>
          <a:lstStyle/>
          <a:p>
            <a:fld id="{4429BF7F-2621-7B4F-8073-71C0E8EF19D0}" type="datetime1">
              <a:rPr lang="en-US" smtClean="0"/>
              <a:t>4/10/2025</a:t>
            </a:fld>
            <a:endParaRPr lang="en-US"/>
          </a:p>
        </p:txBody>
      </p:sp>
      <p:sp>
        <p:nvSpPr>
          <p:cNvPr id="3" name="Footer Placeholder 2">
            <a:extLst>
              <a:ext uri="{FF2B5EF4-FFF2-40B4-BE49-F238E27FC236}">
                <a16:creationId xmlns:a16="http://schemas.microsoft.com/office/drawing/2014/main" id="{D8F68B05-644A-4AB5-A4AE-9143BADF6F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C1A1E7-7ED4-4AC1-BDF9-508E5AE8ECF0}"/>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18987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5043-1FAA-42E7-B5D1-27B42028296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DEEEAE8-E2C6-4609-94F8-CDED30C4C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0588E-5A35-4EC3-B082-C1326F025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8CE880-899E-4606-93A4-30B57D733C0A}"/>
              </a:ext>
            </a:extLst>
          </p:cNvPr>
          <p:cNvSpPr>
            <a:spLocks noGrp="1"/>
          </p:cNvSpPr>
          <p:nvPr>
            <p:ph type="dt" sz="half" idx="10"/>
          </p:nvPr>
        </p:nvSpPr>
        <p:spPr/>
        <p:txBody>
          <a:bodyPr/>
          <a:lstStyle/>
          <a:p>
            <a:fld id="{9A22F04F-86BB-2041-A6CA-A9E65B2F3725}" type="datetime1">
              <a:rPr lang="en-US" smtClean="0"/>
              <a:t>4/10/2025</a:t>
            </a:fld>
            <a:endParaRPr lang="en-US"/>
          </a:p>
        </p:txBody>
      </p:sp>
      <p:sp>
        <p:nvSpPr>
          <p:cNvPr id="6" name="Footer Placeholder 5">
            <a:extLst>
              <a:ext uri="{FF2B5EF4-FFF2-40B4-BE49-F238E27FC236}">
                <a16:creationId xmlns:a16="http://schemas.microsoft.com/office/drawing/2014/main" id="{77FE6514-BBC5-4CF9-88AC-6A350ACE60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CA07EC-B3B8-4FED-9A2E-EAABF9694051}"/>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61316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4C84BB-393E-4C47-BE17-3082B2103881}"/>
              </a:ext>
            </a:extLst>
          </p:cNvPr>
          <p:cNvPicPr>
            <a:picLocks noChangeAspect="1"/>
          </p:cNvPicPr>
          <p:nvPr userDrawn="1"/>
        </p:nvPicPr>
        <p:blipFill>
          <a:blip r:embed="rId14"/>
          <a:stretch>
            <a:fillRect/>
          </a:stretch>
        </p:blipFill>
        <p:spPr>
          <a:xfrm>
            <a:off x="0" y="5292291"/>
            <a:ext cx="12192000" cy="1565709"/>
          </a:xfrm>
          <a:prstGeom prst="rect">
            <a:avLst/>
          </a:prstGeom>
        </p:spPr>
      </p:pic>
      <p:sp>
        <p:nvSpPr>
          <p:cNvPr id="2" name="Title Placeholder 1">
            <a:extLst>
              <a:ext uri="{FF2B5EF4-FFF2-40B4-BE49-F238E27FC236}">
                <a16:creationId xmlns:a16="http://schemas.microsoft.com/office/drawing/2014/main" id="{3F73AECC-E02A-46C9-B388-459D00E93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D5CAE6-D300-413F-B9FC-C239E067FD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60780A-75FB-415D-8CB3-515F68CDB6F7}"/>
              </a:ext>
            </a:extLst>
          </p:cNvPr>
          <p:cNvSpPr>
            <a:spLocks noGrp="1"/>
          </p:cNvSpPr>
          <p:nvPr>
            <p:ph type="dt" sz="half" idx="2"/>
          </p:nvPr>
        </p:nvSpPr>
        <p:spPr>
          <a:xfrm>
            <a:off x="8561916" y="64325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EF6B-88B7-BF41-8024-8CB076F1AAF4}" type="datetime1">
              <a:rPr lang="en-US" smtClean="0"/>
              <a:t>4/10/2025</a:t>
            </a:fld>
            <a:endParaRPr lang="en-US"/>
          </a:p>
        </p:txBody>
      </p:sp>
      <p:sp>
        <p:nvSpPr>
          <p:cNvPr id="6" name="Slide Number Placeholder 5">
            <a:extLst>
              <a:ext uri="{FF2B5EF4-FFF2-40B4-BE49-F238E27FC236}">
                <a16:creationId xmlns:a16="http://schemas.microsoft.com/office/drawing/2014/main" id="{0CB7EAFA-0D4E-4A38-B2F4-66E9C020E64A}"/>
              </a:ext>
            </a:extLst>
          </p:cNvPr>
          <p:cNvSpPr>
            <a:spLocks noGrp="1"/>
          </p:cNvSpPr>
          <p:nvPr>
            <p:ph type="sldNum" sz="quarter" idx="4"/>
          </p:nvPr>
        </p:nvSpPr>
        <p:spPr>
          <a:xfrm>
            <a:off x="11461750" y="6432555"/>
            <a:ext cx="5397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C485-5466-45A8-BE42-0B72AF858E68}" type="slidenum">
              <a:rPr lang="en-US" smtClean="0"/>
              <a:t>‹#›</a:t>
            </a:fld>
            <a:endParaRPr lang="en-US"/>
          </a:p>
        </p:txBody>
      </p:sp>
      <p:pic>
        <p:nvPicPr>
          <p:cNvPr id="8" name="Picture 7">
            <a:extLst>
              <a:ext uri="{FF2B5EF4-FFF2-40B4-BE49-F238E27FC236}">
                <a16:creationId xmlns:a16="http://schemas.microsoft.com/office/drawing/2014/main" id="{71F2ED95-82B8-4DBD-8C42-864B105C93A7}"/>
              </a:ext>
            </a:extLst>
          </p:cNvPr>
          <p:cNvPicPr>
            <a:picLocks noChangeAspect="1"/>
          </p:cNvPicPr>
          <p:nvPr userDrawn="1"/>
        </p:nvPicPr>
        <p:blipFill>
          <a:blip r:embed="rId15"/>
          <a:stretch>
            <a:fillRect/>
          </a:stretch>
        </p:blipFill>
        <p:spPr>
          <a:xfrm>
            <a:off x="0" y="6282725"/>
            <a:ext cx="579175" cy="575846"/>
          </a:xfrm>
          <a:prstGeom prst="rect">
            <a:avLst/>
          </a:prstGeom>
        </p:spPr>
      </p:pic>
      <p:pic>
        <p:nvPicPr>
          <p:cNvPr id="9" name="Picture 8">
            <a:extLst>
              <a:ext uri="{FF2B5EF4-FFF2-40B4-BE49-F238E27FC236}">
                <a16:creationId xmlns:a16="http://schemas.microsoft.com/office/drawing/2014/main" id="{7423D43E-385C-4E31-9801-F61A866AD655}"/>
              </a:ext>
            </a:extLst>
          </p:cNvPr>
          <p:cNvPicPr>
            <a:picLocks noChangeAspect="1"/>
          </p:cNvPicPr>
          <p:nvPr userDrawn="1"/>
        </p:nvPicPr>
        <p:blipFill>
          <a:blip r:embed="rId16"/>
          <a:stretch>
            <a:fillRect/>
          </a:stretch>
        </p:blipFill>
        <p:spPr>
          <a:xfrm>
            <a:off x="674634" y="6461203"/>
            <a:ext cx="2822192" cy="202966"/>
          </a:xfrm>
          <a:prstGeom prst="rect">
            <a:avLst/>
          </a:prstGeom>
        </p:spPr>
      </p:pic>
    </p:spTree>
    <p:extLst>
      <p:ext uri="{BB962C8B-B14F-4D97-AF65-F5344CB8AC3E}">
        <p14:creationId xmlns:p14="http://schemas.microsoft.com/office/powerpoint/2010/main" val="36788828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p:txStyles>
    <p:titleStyle>
      <a:lvl1pPr algn="ctr" defTabSz="914400" rtl="0" eaLnBrk="1" latinLnBrk="0" hangingPunct="1">
        <a:lnSpc>
          <a:spcPct val="90000"/>
        </a:lnSpc>
        <a:spcBef>
          <a:spcPct val="0"/>
        </a:spcBef>
        <a:buNone/>
        <a:defRPr sz="4400" b="1" kern="1200">
          <a:solidFill>
            <a:srgbClr val="00206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C3D3-628D-47B9-AA13-88A73EF6166A}"/>
              </a:ext>
            </a:extLst>
          </p:cNvPr>
          <p:cNvSpPr>
            <a:spLocks noGrp="1"/>
          </p:cNvSpPr>
          <p:nvPr>
            <p:ph type="ctrTitle"/>
          </p:nvPr>
        </p:nvSpPr>
        <p:spPr/>
        <p:txBody>
          <a:bodyPr>
            <a:normAutofit fontScale="90000"/>
          </a:bodyPr>
          <a:lstStyle/>
          <a:p>
            <a:r>
              <a:rPr lang="en-US" dirty="0"/>
              <a:t>JRAC Retreat</a:t>
            </a:r>
          </a:p>
        </p:txBody>
      </p:sp>
      <p:sp>
        <p:nvSpPr>
          <p:cNvPr id="3" name="Text Placeholder 2">
            <a:extLst>
              <a:ext uri="{FF2B5EF4-FFF2-40B4-BE49-F238E27FC236}">
                <a16:creationId xmlns:a16="http://schemas.microsoft.com/office/drawing/2014/main" id="{84CD7BA6-9CC1-4A29-8BF4-3969F69C6EC9}"/>
              </a:ext>
            </a:extLst>
          </p:cNvPr>
          <p:cNvSpPr>
            <a:spLocks noGrp="1"/>
          </p:cNvSpPr>
          <p:nvPr>
            <p:ph type="body" sz="quarter" idx="13"/>
          </p:nvPr>
        </p:nvSpPr>
        <p:spPr/>
        <p:txBody>
          <a:bodyPr>
            <a:normAutofit/>
          </a:bodyPr>
          <a:lstStyle/>
          <a:p>
            <a:pPr>
              <a:lnSpc>
                <a:spcPct val="100000"/>
              </a:lnSpc>
            </a:pPr>
            <a:endParaRPr lang="en-US" dirty="0"/>
          </a:p>
          <a:p>
            <a:pPr>
              <a:lnSpc>
                <a:spcPct val="100000"/>
              </a:lnSpc>
            </a:pPr>
            <a:r>
              <a:rPr lang="en-US" dirty="0"/>
              <a:t>Strategy &amp; Innovation</a:t>
            </a:r>
          </a:p>
        </p:txBody>
      </p:sp>
      <p:sp>
        <p:nvSpPr>
          <p:cNvPr id="4" name="Date Placeholder 3">
            <a:extLst>
              <a:ext uri="{FF2B5EF4-FFF2-40B4-BE49-F238E27FC236}">
                <a16:creationId xmlns:a16="http://schemas.microsoft.com/office/drawing/2014/main" id="{9E39537D-35F0-234B-820F-F45B996E2AF7}"/>
              </a:ext>
            </a:extLst>
          </p:cNvPr>
          <p:cNvSpPr>
            <a:spLocks noGrp="1"/>
          </p:cNvSpPr>
          <p:nvPr>
            <p:ph type="dt" sz="half" idx="2"/>
          </p:nvPr>
        </p:nvSpPr>
        <p:spPr/>
        <p:txBody>
          <a:bodyPr/>
          <a:lstStyle/>
          <a:p>
            <a:fld id="{6D2D7F68-6897-B74D-A53C-1FE613040DE2}" type="datetime1">
              <a:rPr lang="en-US" smtClean="0"/>
              <a:t>4/10/2025</a:t>
            </a:fld>
            <a:endParaRPr lang="en-US"/>
          </a:p>
        </p:txBody>
      </p:sp>
    </p:spTree>
    <p:extLst>
      <p:ext uri="{BB962C8B-B14F-4D97-AF65-F5344CB8AC3E}">
        <p14:creationId xmlns:p14="http://schemas.microsoft.com/office/powerpoint/2010/main" val="1640273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Applying CJCC National Standards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a:normAutofit/>
          </a:bodyPr>
          <a:lstStyle/>
          <a:p>
            <a:pPr marL="0" marR="0" indent="0" fontAlgn="base">
              <a:lnSpc>
                <a:spcPct val="100000"/>
              </a:lnSpc>
              <a:spcBef>
                <a:spcPts val="0"/>
              </a:spcBef>
              <a:buNone/>
            </a:pPr>
            <a:r>
              <a:rPr lang="en-US" sz="2500" b="1" dirty="0">
                <a:effectLst/>
                <a:latin typeface="Calibri" panose="020F0502020204030204" pitchFamily="34" charset="0"/>
                <a:ea typeface="Times New Roman" panose="02020603050405020304" pitchFamily="18" charset="0"/>
                <a:cs typeface="Calibri" panose="020F0502020204030204" pitchFamily="34" charset="0"/>
              </a:rPr>
              <a:t>Standard 11: Community Engagement &amp; Outreach  </a:t>
            </a:r>
            <a:endParaRPr lang="en-US" sz="25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0000"/>
              </a:lnSpc>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Standard 11.1: The CJCC shall purposefully engage the community.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0000"/>
              </a:lnSpc>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Standard 11.2: The CJCC shall proactively work to educate and inform the public about the progress and challenges in the criminal justice system.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0000"/>
              </a:lnSpc>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Standard 11.3: The CJCC shall make spokespersons available for community outreach.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0000"/>
              </a:lnSpc>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Standard 11.4: The CJCC shall maintain, at a minimum, a website that provides the community access to CJCC information and resources. </a:t>
            </a:r>
            <a:r>
              <a:rPr lang="en-US" sz="2500" dirty="0">
                <a:effectLst/>
                <a:latin typeface="Calibri" panose="020F0502020204030204" pitchFamily="34" charset="0"/>
                <a:ea typeface="Times New Roman" panose="02020603050405020304" pitchFamily="18" charset="0"/>
                <a:cs typeface="Calibri" panose="020F0502020204030204" pitchFamily="34" charset="0"/>
              </a:rPr>
              <a:t> </a:t>
            </a:r>
          </a:p>
          <a:p>
            <a:pPr fontAlgn="base">
              <a:lnSpc>
                <a:spcPct val="100000"/>
              </a:lnSpc>
              <a:spcBef>
                <a:spcPts val="0"/>
              </a:spcBef>
            </a:pPr>
            <a:endParaRPr lang="en-US" sz="25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lnSpc>
                <a:spcPct val="100000"/>
              </a:lnSpc>
              <a:spcBef>
                <a:spcPts val="0"/>
              </a:spcBef>
              <a:buNone/>
            </a:pPr>
            <a:r>
              <a:rPr lang="en-US" sz="2500" b="1" dirty="0">
                <a:effectLst/>
                <a:latin typeface="Calibri" panose="020F0502020204030204" pitchFamily="34" charset="0"/>
                <a:ea typeface="Times New Roman" panose="02020603050405020304" pitchFamily="18" charset="0"/>
                <a:cs typeface="Calibri" panose="020F0502020204030204" pitchFamily="34" charset="0"/>
              </a:rPr>
              <a:t>Reason</a:t>
            </a:r>
            <a:r>
              <a:rPr lang="en-US" sz="2500" dirty="0">
                <a:effectLst/>
                <a:latin typeface="Calibri" panose="020F0502020204030204" pitchFamily="34" charset="0"/>
                <a:ea typeface="Times New Roman" panose="02020603050405020304" pitchFamily="18" charset="0"/>
                <a:cs typeface="Calibri" panose="020F0502020204030204" pitchFamily="34" charset="0"/>
              </a:rPr>
              <a:t>: Need for external communication and engagement around the role and purpose of JRAC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fontAlgn="base">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255755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Applying CJCC National Standards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a:noAutofit/>
          </a:bodyPr>
          <a:lstStyle/>
          <a:p>
            <a:pPr marL="0" marR="0" indent="0" fontAlgn="base">
              <a:lnSpc>
                <a:spcPct val="107000"/>
              </a:lnSpc>
              <a:spcBef>
                <a:spcPts val="0"/>
              </a:spcBef>
              <a:spcAft>
                <a:spcPts val="0"/>
              </a:spcAft>
              <a:buNone/>
            </a:pPr>
            <a:r>
              <a:rPr lang="en-US" sz="2500" b="1" dirty="0">
                <a:effectLst/>
                <a:latin typeface="Calibri" panose="020F0502020204030204" pitchFamily="34" charset="0"/>
                <a:ea typeface="Times New Roman" panose="02020603050405020304" pitchFamily="18" charset="0"/>
                <a:cs typeface="Calibri" panose="020F0502020204030204" pitchFamily="34" charset="0"/>
              </a:rPr>
              <a:t>Standard 12: Administration  </a:t>
            </a:r>
            <a:endParaRPr lang="en-US" sz="25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12.1: The CJCC staff shall be impartial and objective, responsible for data-driven consensus building representative of the best interests of the local criminal justice system.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12.2(a): The CJCC shall have a dedicated director who is accountable to the CJCC’s executive committee.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12.2(b): The CJCC director shall be selected and approved by the executive committee.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12.2(c): The CJCC and its director shall have appropriate staff to support the CJCC’s operations, goals, and objectives.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12.3: The CJCC shall have sufficient sustainable resources to manage its operations and accomplish its goals and objectives.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12.4: The CJCC shall seek internal and external funding opportunities to address CJCC goals and objectives.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lnSpc>
                <a:spcPct val="107000"/>
              </a:lnSpc>
              <a:spcBef>
                <a:spcPts val="0"/>
              </a:spcBef>
              <a:spcAft>
                <a:spcPts val="0"/>
              </a:spcAft>
              <a:buNone/>
            </a:pPr>
            <a:endParaRPr lang="en-US" sz="2500" dirty="0">
              <a:latin typeface="Calibri" panose="020F0502020204030204" pitchFamily="34" charset="0"/>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r>
              <a:rPr lang="en-US" sz="2500" b="1" dirty="0">
                <a:effectLst/>
                <a:latin typeface="Calibri" panose="020F0502020204030204" pitchFamily="34" charset="0"/>
                <a:ea typeface="Times New Roman" panose="02020603050405020304" pitchFamily="18" charset="0"/>
                <a:cs typeface="Calibri" panose="020F0502020204030204" pitchFamily="34" charset="0"/>
              </a:rPr>
              <a:t>Reason</a:t>
            </a:r>
            <a:r>
              <a:rPr lang="en-US" sz="2500" dirty="0">
                <a:effectLst/>
                <a:latin typeface="Calibri" panose="020F0502020204030204" pitchFamily="34" charset="0"/>
                <a:ea typeface="Times New Roman" panose="02020603050405020304" pitchFamily="18" charset="0"/>
                <a:cs typeface="Calibri" panose="020F0502020204030204" pitchFamily="34" charset="0"/>
              </a:rPr>
              <a:t>: Participants raised questions regarding the staffing structure for JRAC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376471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Achievements &amp; Priorities</a:t>
            </a:r>
          </a:p>
        </p:txBody>
      </p:sp>
      <p:sp>
        <p:nvSpPr>
          <p:cNvPr id="7" name="Content Placeholder 6">
            <a:extLst>
              <a:ext uri="{FF2B5EF4-FFF2-40B4-BE49-F238E27FC236}">
                <a16:creationId xmlns:a16="http://schemas.microsoft.com/office/drawing/2014/main" id="{90440578-0422-ECD6-D970-B674F5A52D4D}"/>
              </a:ext>
            </a:extLst>
          </p:cNvPr>
          <p:cNvSpPr>
            <a:spLocks noGrp="1"/>
          </p:cNvSpPr>
          <p:nvPr>
            <p:ph idx="1"/>
          </p:nvPr>
        </p:nvSpPr>
        <p:spPr/>
        <p:txBody>
          <a:bodyPr/>
          <a:lstStyle/>
          <a:p>
            <a:r>
              <a:rPr lang="en-US" dirty="0"/>
              <a:t>Immediate need to re-engage partners</a:t>
            </a:r>
          </a:p>
          <a:p>
            <a:r>
              <a:rPr lang="en-US" dirty="0"/>
              <a:t>Attendees identified and made plans for outreach to </a:t>
            </a:r>
            <a:r>
              <a:rPr lang="en-US"/>
              <a:t>identified members</a:t>
            </a:r>
            <a:endParaRPr lang="en-US" dirty="0"/>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156916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Achievements &amp; Priorities</a:t>
            </a:r>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pic>
        <p:nvPicPr>
          <p:cNvPr id="6" name="Picture 5">
            <a:extLst>
              <a:ext uri="{FF2B5EF4-FFF2-40B4-BE49-F238E27FC236}">
                <a16:creationId xmlns:a16="http://schemas.microsoft.com/office/drawing/2014/main" id="{896726D3-32A9-DB15-E434-6425B56FA673}"/>
              </a:ext>
            </a:extLst>
          </p:cNvPr>
          <p:cNvPicPr>
            <a:picLocks noChangeAspect="1"/>
          </p:cNvPicPr>
          <p:nvPr/>
        </p:nvPicPr>
        <p:blipFill>
          <a:blip r:embed="rId2"/>
          <a:stretch>
            <a:fillRect/>
          </a:stretch>
        </p:blipFill>
        <p:spPr>
          <a:xfrm>
            <a:off x="2648747" y="1469268"/>
            <a:ext cx="6894505" cy="4549994"/>
          </a:xfrm>
          <a:prstGeom prst="rect">
            <a:avLst/>
          </a:prstGeom>
        </p:spPr>
      </p:pic>
    </p:spTree>
    <p:extLst>
      <p:ext uri="{BB962C8B-B14F-4D97-AF65-F5344CB8AC3E}">
        <p14:creationId xmlns:p14="http://schemas.microsoft.com/office/powerpoint/2010/main" val="417374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Strategy &amp; Innovation Recommendations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vert="horz" lIns="91440" tIns="45720" rIns="91440" bIns="45720" rtlCol="0" anchor="t">
            <a:noAutofit/>
          </a:bodyPr>
          <a:lstStyle/>
          <a:p>
            <a:pPr fontAlgn="base">
              <a:lnSpc>
                <a:spcPct val="107000"/>
              </a:lnSpc>
              <a:spcBef>
                <a:spcPts val="0"/>
              </a:spcBef>
            </a:pPr>
            <a:r>
              <a:rPr lang="en-US" sz="2400">
                <a:effectLst/>
                <a:latin typeface="Calibri"/>
                <a:ea typeface="Times New Roman" panose="02020603050405020304" pitchFamily="18" charset="0"/>
                <a:cs typeface="Calibri"/>
              </a:rPr>
              <a:t>Review JRAC strategic plan as a full body to set next fiscal year priorities, building off priorities identified during retreat. </a:t>
            </a:r>
            <a:r>
              <a:rPr lang="en-US" sz="2400" b="1">
                <a:effectLst/>
                <a:latin typeface="Calibri"/>
                <a:ea typeface="Times New Roman" panose="02020603050405020304" pitchFamily="18" charset="0"/>
                <a:cs typeface="Calibri"/>
              </a:rPr>
              <a:t>Recommend identifying 3-4 priorities for JRAC to work on in the coming year.</a:t>
            </a:r>
            <a:r>
              <a:rPr lang="en-US" sz="2400" b="1">
                <a:latin typeface="Calibri"/>
                <a:ea typeface="Times New Roman" panose="02020603050405020304" pitchFamily="18" charset="0"/>
                <a:cs typeface="Calibri"/>
              </a:rPr>
              <a:t> </a:t>
            </a:r>
            <a:endParaRPr lang="en-US" sz="2400" b="1">
              <a:effectLs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Bef>
                <a:spcPts val="0"/>
              </a:spcBef>
            </a:pPr>
            <a:r>
              <a:rPr lang="en-US" sz="2400" b="1">
                <a:latin typeface="Calibri"/>
                <a:ea typeface="Times New Roman" panose="02020603050405020304" pitchFamily="18" charset="0"/>
                <a:cs typeface="Calibri"/>
              </a:rPr>
              <a:t>Evaluate bylaws </a:t>
            </a:r>
            <a:r>
              <a:rPr lang="en-US" sz="2400">
                <a:latin typeface="Calibri"/>
                <a:ea typeface="Times New Roman" panose="02020603050405020304" pitchFamily="18" charset="0"/>
                <a:cs typeface="Calibri"/>
              </a:rPr>
              <a:t>to align with identified CJCC National Standards, including:</a:t>
            </a:r>
            <a:endParaRPr lang="en-US" sz="2400">
              <a:latin typeface="Calibri" panose="020F0502020204030204" pitchFamily="34" charset="0"/>
              <a:ea typeface="Times New Roman" panose="02020603050405020304" pitchFamily="18" charset="0"/>
              <a:cs typeface="Calibri" panose="020F0502020204030204" pitchFamily="34" charset="0"/>
            </a:endParaRPr>
          </a:p>
          <a:p>
            <a:pPr lvl="1">
              <a:lnSpc>
                <a:spcPct val="107000"/>
              </a:lnSpc>
              <a:spcBef>
                <a:spcPts val="0"/>
              </a:spcBef>
            </a:pPr>
            <a:r>
              <a:rPr lang="en-US" sz="2000" b="1">
                <a:latin typeface="Calibri"/>
                <a:ea typeface="Times New Roman" panose="02020603050405020304" pitchFamily="18" charset="0"/>
                <a:cs typeface="Calibri"/>
              </a:rPr>
              <a:t>Confirm </a:t>
            </a:r>
            <a:r>
              <a:rPr lang="en-US" sz="2000" b="1">
                <a:effectLst/>
                <a:latin typeface="Calibri"/>
                <a:ea typeface="Times New Roman" panose="02020603050405020304" pitchFamily="18" charset="0"/>
                <a:cs typeface="Calibri"/>
              </a:rPr>
              <a:t>JRAC authority and reporting relationships </a:t>
            </a:r>
            <a:r>
              <a:rPr lang="en-US" sz="2000">
                <a:effectLst/>
                <a:latin typeface="Calibri"/>
                <a:ea typeface="Times New Roman" panose="02020603050405020304" pitchFamily="18" charset="0"/>
                <a:cs typeface="Calibri"/>
              </a:rPr>
              <a:t>and clearly document</a:t>
            </a:r>
            <a:r>
              <a:rPr lang="en-US" sz="2000">
                <a:latin typeface="Calibri"/>
                <a:ea typeface="Times New Roman" panose="02020603050405020304" pitchFamily="18" charset="0"/>
                <a:cs typeface="Calibri"/>
              </a:rPr>
              <a:t>. </a:t>
            </a:r>
            <a:endParaRPr lang="en-US" sz="2000">
              <a:latin typeface="Calibri" panose="020F0502020204030204" pitchFamily="34" charset="0"/>
              <a:ea typeface="Times New Roman" panose="02020603050405020304" pitchFamily="18" charset="0"/>
              <a:cs typeface="Calibri" panose="020F0502020204030204" pitchFamily="34" charset="0"/>
            </a:endParaRPr>
          </a:p>
          <a:p>
            <a:pPr lvl="1">
              <a:lnSpc>
                <a:spcPct val="107000"/>
              </a:lnSpc>
              <a:spcBef>
                <a:spcPts val="0"/>
              </a:spcBef>
            </a:pPr>
            <a:r>
              <a:rPr lang="en-US" sz="2000" b="1">
                <a:effectLst/>
                <a:latin typeface="Calibri"/>
                <a:ea typeface="Times New Roman" panose="02020603050405020304" pitchFamily="18" charset="0"/>
                <a:cs typeface="Calibri"/>
              </a:rPr>
              <a:t>Create team charters for the workgroups </a:t>
            </a:r>
            <a:r>
              <a:rPr lang="en-US" sz="2000">
                <a:effectLst/>
                <a:latin typeface="Calibri"/>
                <a:ea typeface="Times New Roman" panose="02020603050405020304" pitchFamily="18" charset="0"/>
                <a:cs typeface="Calibri"/>
              </a:rPr>
              <a:t>outlined in the by-laws, clarifying structure and purpose of workgroups.</a:t>
            </a:r>
            <a:r>
              <a:rPr lang="en-US" sz="2000">
                <a:latin typeface="Calibri"/>
                <a:ea typeface="Times New Roman" panose="02020603050405020304" pitchFamily="18" charset="0"/>
                <a:cs typeface="Calibri"/>
              </a:rPr>
              <a:t> </a:t>
            </a:r>
            <a:endParaRPr lang="en-US" sz="2000">
              <a:latin typeface="Calibri" panose="020F0502020204030204" pitchFamily="34" charset="0"/>
              <a:ea typeface="Times New Roman" panose="02020603050405020304" pitchFamily="18" charset="0"/>
              <a:cs typeface="Calibri" panose="020F0502020204030204" pitchFamily="34" charset="0"/>
            </a:endParaRPr>
          </a:p>
          <a:p>
            <a:pPr lvl="1" fontAlgn="base">
              <a:lnSpc>
                <a:spcPct val="107000"/>
              </a:lnSpc>
              <a:spcBef>
                <a:spcPts val="0"/>
              </a:spcBef>
            </a:pPr>
            <a:r>
              <a:rPr lang="en-US" sz="2000" b="1">
                <a:effectLst/>
                <a:latin typeface="Calibri"/>
                <a:ea typeface="Times New Roman" panose="02020603050405020304" pitchFamily="18" charset="0"/>
                <a:cs typeface="Calibri"/>
              </a:rPr>
              <a:t>Strengthen communication within JRAC. </a:t>
            </a:r>
            <a:r>
              <a:rPr lang="en-US" sz="2000">
                <a:effectLst/>
                <a:latin typeface="Calibri"/>
                <a:ea typeface="Times New Roman" panose="02020603050405020304" pitchFamily="18" charset="0"/>
                <a:cs typeface="Calibri"/>
              </a:rPr>
              <a:t>This includes communicating around the role and actions of workgroups as well as following up with membership when priorities are acted upon/implemented. Building such updates into the meeting agenda would be beneficial.</a:t>
            </a:r>
            <a:r>
              <a:rPr lang="en-US" sz="1600">
                <a:latin typeface="Calibri"/>
                <a:ea typeface="Times New Roman" panose="02020603050405020304" pitchFamily="18" charset="0"/>
                <a:cs typeface="Calibri"/>
              </a:rPr>
              <a:t> </a:t>
            </a:r>
            <a:endParaRPr lang="en-US" sz="1600">
              <a:effectLst/>
              <a:latin typeface="Times New Roman"/>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229334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Strategy &amp; Innovation Recommendations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a:noAutofit/>
          </a:bodyPr>
          <a:lstStyle/>
          <a:p>
            <a:pPr fontAlgn="base">
              <a:lnSpc>
                <a:spcPct val="107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Future Meetings</a:t>
            </a:r>
          </a:p>
          <a:p>
            <a:pPr lvl="1" fontAlgn="base">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Hold in courthouse to increase meeting accessibility for court partners. </a:t>
            </a:r>
          </a:p>
          <a:p>
            <a:pPr lvl="1" fontAlgn="base">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Clarify/identify tangible outputs from JRAC meetings. </a:t>
            </a:r>
          </a:p>
          <a:p>
            <a:pPr lvl="1" fontAlgn="base">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Consider re-starting Executive Committee meetings for agenda setting purposes. This could be done once a year or bi-annually, with the goal of establishing all agendas for a 12-month or 6-month period. Align meetings with county budget and state legislative calendar. </a:t>
            </a:r>
          </a:p>
          <a:p>
            <a:pPr lvl="1" fontAlgn="base">
              <a:lnSpc>
                <a:spcPct val="107000"/>
              </a:lnSpc>
              <a:spcBef>
                <a:spcPts val="0"/>
              </a:spcBef>
              <a:buFont typeface="Courier New" panose="02070309020205020404" pitchFamily="49" charset="0"/>
              <a:buChar char="o"/>
            </a:pPr>
            <a:r>
              <a:rPr lang="en-US" dirty="0">
                <a:effectLst/>
                <a:latin typeface="Calibri" panose="020F0502020204030204" pitchFamily="34" charset="0"/>
                <a:ea typeface="Calibri" panose="020F0502020204030204" pitchFamily="34" charset="0"/>
                <a:cs typeface="Times New Roman" panose="02020603050405020304" pitchFamily="18" charset="0"/>
              </a:rPr>
              <a:t>Create standing agenda items, these could include:</a:t>
            </a:r>
          </a:p>
          <a:p>
            <a:pPr lvl="2" fontAlgn="base">
              <a:lnSpc>
                <a:spcPct val="107000"/>
              </a:lnSpc>
              <a:spcBef>
                <a:spcPts val="0"/>
              </a:spcBef>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Subcommittee highlights and membership review via workgroup chairs </a:t>
            </a:r>
          </a:p>
          <a:p>
            <a:pPr lvl="2" fontAlgn="base">
              <a:lnSpc>
                <a:spcPct val="107000"/>
              </a:lnSpc>
              <a:spcBef>
                <a:spcPts val="0"/>
              </a:spcBef>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HIAC Workgroup updates (and/or incorporate this as an update from the BHJC). </a:t>
            </a:r>
          </a:p>
          <a:p>
            <a:pPr fontAlgn="base">
              <a:lnSpc>
                <a:spcPct val="107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159895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Strategy &amp; Innovation Recommendations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a:noAutofit/>
          </a:bodyPr>
          <a:lstStyle/>
          <a:p>
            <a:pPr marL="0" indent="0" fontAlgn="base">
              <a:lnSpc>
                <a:spcPct val="107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Example annual meeting schedule</a:t>
            </a:r>
          </a:p>
          <a:p>
            <a:pPr fontAlgn="base">
              <a:lnSpc>
                <a:spcPct val="107000"/>
              </a:lnSpc>
              <a:spcBef>
                <a:spcPts val="0"/>
              </a:spcBef>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graphicFrame>
        <p:nvGraphicFramePr>
          <p:cNvPr id="5" name="Table 4">
            <a:extLst>
              <a:ext uri="{FF2B5EF4-FFF2-40B4-BE49-F238E27FC236}">
                <a16:creationId xmlns:a16="http://schemas.microsoft.com/office/drawing/2014/main" id="{E2352B77-B74F-C9FF-4D83-B2B3C4799EA7}"/>
              </a:ext>
            </a:extLst>
          </p:cNvPr>
          <p:cNvGraphicFramePr>
            <a:graphicFrameLocks noGrp="1"/>
          </p:cNvGraphicFramePr>
          <p:nvPr>
            <p:extLst>
              <p:ext uri="{D42A27DB-BD31-4B8C-83A1-F6EECF244321}">
                <p14:modId xmlns:p14="http://schemas.microsoft.com/office/powerpoint/2010/main" val="1899523732"/>
              </p:ext>
            </p:extLst>
          </p:nvPr>
        </p:nvGraphicFramePr>
        <p:xfrm>
          <a:off x="1199626" y="2357307"/>
          <a:ext cx="9890620" cy="3288483"/>
        </p:xfrm>
        <a:graphic>
          <a:graphicData uri="http://schemas.openxmlformats.org/drawingml/2006/table">
            <a:tbl>
              <a:tblPr firstRow="1" firstCol="1" bandRow="1">
                <a:tableStyleId>{2D5ABB26-0587-4C30-8999-92F81FD0307C}</a:tableStyleId>
              </a:tblPr>
              <a:tblGrid>
                <a:gridCol w="3905445">
                  <a:extLst>
                    <a:ext uri="{9D8B030D-6E8A-4147-A177-3AD203B41FA5}">
                      <a16:colId xmlns:a16="http://schemas.microsoft.com/office/drawing/2014/main" val="3508828341"/>
                    </a:ext>
                  </a:extLst>
                </a:gridCol>
                <a:gridCol w="5985175">
                  <a:extLst>
                    <a:ext uri="{9D8B030D-6E8A-4147-A177-3AD203B41FA5}">
                      <a16:colId xmlns:a16="http://schemas.microsoft.com/office/drawing/2014/main" val="1770041564"/>
                    </a:ext>
                  </a:extLst>
                </a:gridCol>
              </a:tblGrid>
              <a:tr h="466766">
                <a:tc>
                  <a:txBody>
                    <a:bodyPr/>
                    <a:lstStyle/>
                    <a:p>
                      <a:pPr marL="0" marR="0" fontAlgn="base">
                        <a:lnSpc>
                          <a:spcPct val="107000"/>
                        </a:lnSpc>
                        <a:spcBef>
                          <a:spcPts val="0"/>
                        </a:spcBef>
                        <a:spcAft>
                          <a:spcPts val="0"/>
                        </a:spcAft>
                      </a:pPr>
                      <a:r>
                        <a:rPr lang="en-US" sz="1400" b="1" dirty="0">
                          <a:solidFill>
                            <a:schemeClr val="tx2">
                              <a:lumMod val="75000"/>
                            </a:schemeClr>
                          </a:solidFill>
                          <a:effectLst/>
                        </a:rPr>
                        <a:t>Meeting 1 </a:t>
                      </a:r>
                    </a:p>
                    <a:p>
                      <a:pPr marL="0" marR="0" fontAlgn="base">
                        <a:lnSpc>
                          <a:spcPct val="107000"/>
                        </a:lnSpc>
                        <a:spcBef>
                          <a:spcPts val="0"/>
                        </a:spcBef>
                        <a:spcAft>
                          <a:spcPts val="0"/>
                        </a:spcAft>
                      </a:pPr>
                      <a:r>
                        <a:rPr lang="en-US" sz="1400" dirty="0">
                          <a:solidFill>
                            <a:schemeClr val="tx2">
                              <a:lumMod val="75000"/>
                            </a:schemeClr>
                          </a:solidFill>
                          <a:effectLst/>
                        </a:rPr>
                        <a:t>Identifying priorities for the next year </a:t>
                      </a:r>
                      <a:endParaRPr lang="en-US" sz="1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7000"/>
                        </a:lnSpc>
                        <a:spcBef>
                          <a:spcPts val="0"/>
                        </a:spcBef>
                        <a:spcAft>
                          <a:spcPts val="0"/>
                        </a:spcAft>
                      </a:pPr>
                      <a:r>
                        <a:rPr lang="en-US" sz="1400" dirty="0">
                          <a:solidFill>
                            <a:schemeClr val="tx2">
                              <a:lumMod val="75000"/>
                            </a:schemeClr>
                          </a:solidFill>
                          <a:effectLst/>
                        </a:rPr>
                        <a:t>Provide direction to workgroups </a:t>
                      </a:r>
                    </a:p>
                    <a:p>
                      <a:pPr marL="0" marR="0" fontAlgn="base">
                        <a:lnSpc>
                          <a:spcPct val="107000"/>
                        </a:lnSpc>
                        <a:spcBef>
                          <a:spcPts val="0"/>
                        </a:spcBef>
                        <a:spcAft>
                          <a:spcPts val="0"/>
                        </a:spcAft>
                      </a:pPr>
                      <a:r>
                        <a:rPr lang="en-US" sz="1400" dirty="0">
                          <a:solidFill>
                            <a:schemeClr val="tx2">
                              <a:lumMod val="75000"/>
                            </a:schemeClr>
                          </a:solidFill>
                          <a:effectLst/>
                        </a:rPr>
                        <a:t> </a:t>
                      </a:r>
                      <a:endParaRPr lang="en-US" sz="1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7746946"/>
                  </a:ext>
                </a:extLst>
              </a:tr>
              <a:tr h="466766">
                <a:tc>
                  <a:txBody>
                    <a:bodyPr/>
                    <a:lstStyle/>
                    <a:p>
                      <a:pPr marL="0" marR="0" fontAlgn="base">
                        <a:lnSpc>
                          <a:spcPct val="107000"/>
                        </a:lnSpc>
                        <a:spcBef>
                          <a:spcPts val="0"/>
                        </a:spcBef>
                        <a:spcAft>
                          <a:spcPts val="0"/>
                        </a:spcAft>
                      </a:pPr>
                      <a:r>
                        <a:rPr lang="en-US" sz="1400" b="1" dirty="0">
                          <a:solidFill>
                            <a:schemeClr val="tx2">
                              <a:lumMod val="75000"/>
                            </a:schemeClr>
                          </a:solidFill>
                          <a:effectLst/>
                        </a:rPr>
                        <a:t>Meeting 2 </a:t>
                      </a:r>
                    </a:p>
                    <a:p>
                      <a:pPr marL="0" marR="0" fontAlgn="base">
                        <a:lnSpc>
                          <a:spcPct val="107000"/>
                        </a:lnSpc>
                        <a:spcBef>
                          <a:spcPts val="0"/>
                        </a:spcBef>
                        <a:spcAft>
                          <a:spcPts val="0"/>
                        </a:spcAft>
                      </a:pPr>
                      <a:r>
                        <a:rPr lang="en-US" sz="1400" dirty="0">
                          <a:solidFill>
                            <a:schemeClr val="tx2">
                              <a:lumMod val="75000"/>
                            </a:schemeClr>
                          </a:solidFill>
                          <a:effectLst/>
                        </a:rPr>
                        <a:t>Focused Meeting with Workgroup 1 </a:t>
                      </a:r>
                      <a:endParaRPr lang="en-US" sz="1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7000"/>
                        </a:lnSpc>
                        <a:spcBef>
                          <a:spcPts val="0"/>
                        </a:spcBef>
                        <a:spcAft>
                          <a:spcPts val="0"/>
                        </a:spcAft>
                      </a:pPr>
                      <a:r>
                        <a:rPr lang="en-US" sz="1400">
                          <a:solidFill>
                            <a:schemeClr val="tx2">
                              <a:lumMod val="75000"/>
                            </a:schemeClr>
                          </a:solidFill>
                          <a:effectLst/>
                        </a:rPr>
                        <a:t>Present progress on priorities, upcoming recommendations, or workgroup needs </a:t>
                      </a:r>
                      <a:endParaRPr lang="en-US" sz="14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6827185"/>
                  </a:ext>
                </a:extLst>
              </a:tr>
              <a:tr h="466766">
                <a:tc>
                  <a:txBody>
                    <a:bodyPr/>
                    <a:lstStyle/>
                    <a:p>
                      <a:pPr marL="0" marR="0" fontAlgn="base">
                        <a:lnSpc>
                          <a:spcPct val="107000"/>
                        </a:lnSpc>
                        <a:spcBef>
                          <a:spcPts val="0"/>
                        </a:spcBef>
                        <a:spcAft>
                          <a:spcPts val="0"/>
                        </a:spcAft>
                      </a:pPr>
                      <a:r>
                        <a:rPr lang="en-US" sz="1400" b="1" dirty="0">
                          <a:solidFill>
                            <a:schemeClr val="tx2">
                              <a:lumMod val="75000"/>
                            </a:schemeClr>
                          </a:solidFill>
                          <a:effectLst/>
                        </a:rPr>
                        <a:t>Meeting 3 </a:t>
                      </a:r>
                    </a:p>
                    <a:p>
                      <a:pPr marL="0" marR="0" fontAlgn="base">
                        <a:lnSpc>
                          <a:spcPct val="107000"/>
                        </a:lnSpc>
                        <a:spcBef>
                          <a:spcPts val="0"/>
                        </a:spcBef>
                        <a:spcAft>
                          <a:spcPts val="0"/>
                        </a:spcAft>
                      </a:pPr>
                      <a:r>
                        <a:rPr lang="en-US" sz="1400" dirty="0">
                          <a:solidFill>
                            <a:schemeClr val="tx2">
                              <a:lumMod val="75000"/>
                            </a:schemeClr>
                          </a:solidFill>
                          <a:effectLst/>
                        </a:rPr>
                        <a:t>Focused Meeting with Workgroup 2 </a:t>
                      </a:r>
                      <a:endParaRPr lang="en-US" sz="1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7000"/>
                        </a:lnSpc>
                        <a:spcBef>
                          <a:spcPts val="0"/>
                        </a:spcBef>
                        <a:spcAft>
                          <a:spcPts val="0"/>
                        </a:spcAft>
                      </a:pPr>
                      <a:r>
                        <a:rPr lang="en-US" sz="1400">
                          <a:solidFill>
                            <a:schemeClr val="tx2">
                              <a:lumMod val="75000"/>
                            </a:schemeClr>
                          </a:solidFill>
                          <a:effectLst/>
                        </a:rPr>
                        <a:t>Present progress on priorities, upcoming recommendations, or workgroup needs </a:t>
                      </a:r>
                      <a:endParaRPr lang="en-US" sz="14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7313533"/>
                  </a:ext>
                </a:extLst>
              </a:tr>
              <a:tr h="466766">
                <a:tc>
                  <a:txBody>
                    <a:bodyPr/>
                    <a:lstStyle/>
                    <a:p>
                      <a:pPr marL="0" marR="0" fontAlgn="base">
                        <a:lnSpc>
                          <a:spcPct val="107000"/>
                        </a:lnSpc>
                        <a:spcBef>
                          <a:spcPts val="0"/>
                        </a:spcBef>
                        <a:spcAft>
                          <a:spcPts val="0"/>
                        </a:spcAft>
                      </a:pPr>
                      <a:r>
                        <a:rPr lang="en-US" sz="1400" b="1" dirty="0">
                          <a:solidFill>
                            <a:schemeClr val="tx2">
                              <a:lumMod val="75000"/>
                            </a:schemeClr>
                          </a:solidFill>
                          <a:effectLst/>
                        </a:rPr>
                        <a:t>Meeting 4 </a:t>
                      </a:r>
                    </a:p>
                    <a:p>
                      <a:pPr marL="0" marR="0" fontAlgn="base">
                        <a:lnSpc>
                          <a:spcPct val="107000"/>
                        </a:lnSpc>
                        <a:spcBef>
                          <a:spcPts val="0"/>
                        </a:spcBef>
                        <a:spcAft>
                          <a:spcPts val="0"/>
                        </a:spcAft>
                      </a:pPr>
                      <a:r>
                        <a:rPr lang="en-US" sz="1400" dirty="0">
                          <a:solidFill>
                            <a:schemeClr val="tx2">
                              <a:lumMod val="75000"/>
                            </a:schemeClr>
                          </a:solidFill>
                          <a:effectLst/>
                        </a:rPr>
                        <a:t>Focused Meeting with Workgroup 3 </a:t>
                      </a:r>
                      <a:endParaRPr lang="en-US" sz="1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7000"/>
                        </a:lnSpc>
                        <a:spcBef>
                          <a:spcPts val="0"/>
                        </a:spcBef>
                        <a:spcAft>
                          <a:spcPts val="0"/>
                        </a:spcAft>
                      </a:pPr>
                      <a:r>
                        <a:rPr lang="en-US" sz="1400">
                          <a:solidFill>
                            <a:schemeClr val="tx2">
                              <a:lumMod val="75000"/>
                            </a:schemeClr>
                          </a:solidFill>
                          <a:effectLst/>
                        </a:rPr>
                        <a:t>Present progress on priorities, upcoming recommendations, or workgroup needs </a:t>
                      </a:r>
                      <a:endParaRPr lang="en-US" sz="140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498551"/>
                  </a:ext>
                </a:extLst>
              </a:tr>
              <a:tr h="1421419">
                <a:tc>
                  <a:txBody>
                    <a:bodyPr/>
                    <a:lstStyle/>
                    <a:p>
                      <a:pPr marL="0" marR="0" fontAlgn="base">
                        <a:lnSpc>
                          <a:spcPct val="107000"/>
                        </a:lnSpc>
                        <a:spcBef>
                          <a:spcPts val="0"/>
                        </a:spcBef>
                        <a:spcAft>
                          <a:spcPts val="0"/>
                        </a:spcAft>
                      </a:pPr>
                      <a:r>
                        <a:rPr lang="en-US" sz="1400" b="1" dirty="0">
                          <a:solidFill>
                            <a:schemeClr val="tx2">
                              <a:lumMod val="75000"/>
                            </a:schemeClr>
                          </a:solidFill>
                          <a:effectLst/>
                        </a:rPr>
                        <a:t>Meeting 5 </a:t>
                      </a:r>
                    </a:p>
                    <a:p>
                      <a:pPr marL="0" marR="0" fontAlgn="base">
                        <a:lnSpc>
                          <a:spcPct val="107000"/>
                        </a:lnSpc>
                        <a:spcBef>
                          <a:spcPts val="0"/>
                        </a:spcBef>
                        <a:spcAft>
                          <a:spcPts val="0"/>
                        </a:spcAft>
                      </a:pPr>
                      <a:r>
                        <a:rPr lang="en-US" sz="1400" dirty="0">
                          <a:solidFill>
                            <a:schemeClr val="tx2">
                              <a:lumMod val="75000"/>
                            </a:schemeClr>
                          </a:solidFill>
                          <a:effectLst/>
                        </a:rPr>
                        <a:t>Final recommendations from workgroups presented to JRAC and vote </a:t>
                      </a:r>
                      <a:endParaRPr lang="en-US" sz="1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fontAlgn="base">
                        <a:lnSpc>
                          <a:spcPct val="107000"/>
                        </a:lnSpc>
                        <a:spcBef>
                          <a:spcPts val="0"/>
                        </a:spcBef>
                        <a:spcAft>
                          <a:spcPts val="0"/>
                        </a:spcAft>
                      </a:pPr>
                      <a:r>
                        <a:rPr lang="en-US" sz="1400" dirty="0">
                          <a:solidFill>
                            <a:schemeClr val="tx2">
                              <a:lumMod val="75000"/>
                            </a:schemeClr>
                          </a:solidFill>
                          <a:effectLst/>
                        </a:rPr>
                        <a:t>Recommendations from workgroups presented to JRAC (include any community or system stakeholder involved in or playing a role in recommendation, opportunity for JRAC to ask for additional information); final discussion and vote on recommendations to move forward to BOC for funding request and/or state advocacy </a:t>
                      </a:r>
                      <a:endParaRPr lang="en-US" sz="14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4543107"/>
                  </a:ext>
                </a:extLst>
              </a:tr>
            </a:tbl>
          </a:graphicData>
        </a:graphic>
      </p:graphicFrame>
    </p:spTree>
    <p:extLst>
      <p:ext uri="{BB962C8B-B14F-4D97-AF65-F5344CB8AC3E}">
        <p14:creationId xmlns:p14="http://schemas.microsoft.com/office/powerpoint/2010/main" val="4032223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61909-6F37-FB81-0EF9-3852467228F9}"/>
              </a:ext>
            </a:extLst>
          </p:cNvPr>
          <p:cNvSpPr>
            <a:spLocks noGrp="1"/>
          </p:cNvSpPr>
          <p:nvPr>
            <p:ph type="title"/>
          </p:nvPr>
        </p:nvSpPr>
        <p:spPr/>
        <p:txBody>
          <a:bodyPr/>
          <a:lstStyle/>
          <a:p>
            <a:r>
              <a:rPr lang="en-US" dirty="0"/>
              <a:t>Purpose of Retreat</a:t>
            </a:r>
          </a:p>
        </p:txBody>
      </p:sp>
      <p:sp>
        <p:nvSpPr>
          <p:cNvPr id="3" name="Content Placeholder 2">
            <a:extLst>
              <a:ext uri="{FF2B5EF4-FFF2-40B4-BE49-F238E27FC236}">
                <a16:creationId xmlns:a16="http://schemas.microsoft.com/office/drawing/2014/main" id="{ACB18FC0-D737-1F09-83C8-A5D92ED22B4D}"/>
              </a:ext>
            </a:extLst>
          </p:cNvPr>
          <p:cNvSpPr>
            <a:spLocks noGrp="1"/>
          </p:cNvSpPr>
          <p:nvPr>
            <p:ph idx="1"/>
          </p:nvPr>
        </p:nvSpPr>
        <p:spPr/>
        <p:txBody>
          <a:bodyPr>
            <a:normAutofit/>
          </a:bodyPr>
          <a:lstStyle/>
          <a:p>
            <a:r>
              <a:rPr lang="en-US" sz="3200" dirty="0"/>
              <a:t>Establish clarity around the role and purpose of JRAC</a:t>
            </a:r>
          </a:p>
          <a:p>
            <a:r>
              <a:rPr lang="en-US" sz="3200" dirty="0"/>
              <a:t>Celebrate and acknowledge accomplishments</a:t>
            </a:r>
          </a:p>
          <a:p>
            <a:r>
              <a:rPr lang="en-US" sz="3200" dirty="0"/>
              <a:t>Begin to set priorities moving forward</a:t>
            </a:r>
          </a:p>
        </p:txBody>
      </p:sp>
      <p:sp>
        <p:nvSpPr>
          <p:cNvPr id="4" name="Date Placeholder 3">
            <a:extLst>
              <a:ext uri="{FF2B5EF4-FFF2-40B4-BE49-F238E27FC236}">
                <a16:creationId xmlns:a16="http://schemas.microsoft.com/office/drawing/2014/main" id="{BA9F1B14-D3F8-8193-4786-BF2D2A581817}"/>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333693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D0A88-D199-4020-DCDF-B89A78F6CB31}"/>
              </a:ext>
            </a:extLst>
          </p:cNvPr>
          <p:cNvSpPr>
            <a:spLocks noGrp="1"/>
          </p:cNvSpPr>
          <p:nvPr>
            <p:ph type="title"/>
          </p:nvPr>
        </p:nvSpPr>
        <p:spPr/>
        <p:txBody>
          <a:bodyPr/>
          <a:lstStyle/>
          <a:p>
            <a:r>
              <a:rPr lang="en-US" dirty="0"/>
              <a:t>JRAC Purpose</a:t>
            </a:r>
          </a:p>
        </p:txBody>
      </p:sp>
      <p:sp>
        <p:nvSpPr>
          <p:cNvPr id="3" name="Content Placeholder 2">
            <a:extLst>
              <a:ext uri="{FF2B5EF4-FFF2-40B4-BE49-F238E27FC236}">
                <a16:creationId xmlns:a16="http://schemas.microsoft.com/office/drawing/2014/main" id="{FC568FF7-AEDA-EDEC-714F-33CAA824B99E}"/>
              </a:ext>
            </a:extLst>
          </p:cNvPr>
          <p:cNvSpPr>
            <a:spLocks noGrp="1"/>
          </p:cNvSpPr>
          <p:nvPr>
            <p:ph idx="1"/>
          </p:nvPr>
        </p:nvSpPr>
        <p:spPr/>
        <p:txBody>
          <a:bodyPr>
            <a:normAutofit/>
          </a:bodyPr>
          <a:lstStyle/>
          <a:p>
            <a:pPr marL="0" indent="0">
              <a:buNone/>
            </a:pPr>
            <a:r>
              <a:rPr lang="en-US" sz="2000" i="1" dirty="0">
                <a:effectLst/>
                <a:latin typeface="Calibri" panose="020F0502020204030204" pitchFamily="34" charset="0"/>
                <a:ea typeface="Times New Roman" panose="02020603050405020304" pitchFamily="18" charset="0"/>
                <a:cs typeface="Calibri" panose="020F0502020204030204" pitchFamily="34" charset="0"/>
              </a:rPr>
              <a:t>To serve as an advisory body to the policy makers, judiciary, and stakeholder groups of the criminal justice system in Buncombe County. The JRAC examines potential improvements to the system, sets priorities, make recommendations, and guides with their implementation. The JRAC utilizes evidence-based methods to identify goals and priorities, develops solutions, and measures results to ensure policies and programs are cost effective, efficient, and produce maximum outcomes for the community. </a:t>
            </a:r>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r>
              <a:rPr lang="en-US" sz="2000" dirty="0"/>
              <a:t>Purpose in members’ own words – themes included:</a:t>
            </a:r>
          </a:p>
          <a:p>
            <a:pPr lvl="1"/>
            <a:r>
              <a:rPr lang="en-US" sz="1800" dirty="0"/>
              <a:t>bringing criminal justice partners together for collaboration, </a:t>
            </a:r>
          </a:p>
          <a:p>
            <a:pPr lvl="1"/>
            <a:r>
              <a:rPr lang="en-US" sz="1800" dirty="0"/>
              <a:t>gathering/listening to input from a variety of stakeholders, </a:t>
            </a:r>
          </a:p>
          <a:p>
            <a:pPr lvl="1"/>
            <a:r>
              <a:rPr lang="en-US" sz="1800" dirty="0"/>
              <a:t>monitoring efforts and efficiency, and  </a:t>
            </a:r>
          </a:p>
          <a:p>
            <a:pPr lvl="1"/>
            <a:r>
              <a:rPr lang="en-US" sz="1800" dirty="0"/>
              <a:t>problem identification and problem solving. </a:t>
            </a:r>
          </a:p>
          <a:p>
            <a:endParaRPr lang="en-US" dirty="0"/>
          </a:p>
        </p:txBody>
      </p:sp>
      <p:sp>
        <p:nvSpPr>
          <p:cNvPr id="4" name="Date Placeholder 3">
            <a:extLst>
              <a:ext uri="{FF2B5EF4-FFF2-40B4-BE49-F238E27FC236}">
                <a16:creationId xmlns:a16="http://schemas.microsoft.com/office/drawing/2014/main" id="{095B984B-3877-4047-82C7-FFBAF30FE0F4}"/>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68502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0ACC-AD1E-54B5-5197-C0DDDB66CB27}"/>
              </a:ext>
            </a:extLst>
          </p:cNvPr>
          <p:cNvSpPr>
            <a:spLocks noGrp="1"/>
          </p:cNvSpPr>
          <p:nvPr>
            <p:ph type="title"/>
          </p:nvPr>
        </p:nvSpPr>
        <p:spPr/>
        <p:txBody>
          <a:bodyPr/>
          <a:lstStyle/>
          <a:p>
            <a:r>
              <a:rPr lang="en-US" dirty="0"/>
              <a:t>Strengths and Challenges</a:t>
            </a:r>
          </a:p>
        </p:txBody>
      </p:sp>
      <p:graphicFrame>
        <p:nvGraphicFramePr>
          <p:cNvPr id="5" name="Table 5">
            <a:extLst>
              <a:ext uri="{FF2B5EF4-FFF2-40B4-BE49-F238E27FC236}">
                <a16:creationId xmlns:a16="http://schemas.microsoft.com/office/drawing/2014/main" id="{EB5B4EF0-5589-4921-ABAD-EFD5FB80ABAA}"/>
              </a:ext>
            </a:extLst>
          </p:cNvPr>
          <p:cNvGraphicFramePr>
            <a:graphicFrameLocks noGrp="1"/>
          </p:cNvGraphicFramePr>
          <p:nvPr>
            <p:ph idx="1"/>
            <p:extLst>
              <p:ext uri="{D42A27DB-BD31-4B8C-83A1-F6EECF244321}">
                <p14:modId xmlns:p14="http://schemas.microsoft.com/office/powerpoint/2010/main" val="1781342264"/>
              </p:ext>
            </p:extLst>
          </p:nvPr>
        </p:nvGraphicFramePr>
        <p:xfrm>
          <a:off x="838200" y="1825625"/>
          <a:ext cx="10515600" cy="3886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446096156"/>
                    </a:ext>
                  </a:extLst>
                </a:gridCol>
                <a:gridCol w="5257800">
                  <a:extLst>
                    <a:ext uri="{9D8B030D-6E8A-4147-A177-3AD203B41FA5}">
                      <a16:colId xmlns:a16="http://schemas.microsoft.com/office/drawing/2014/main" val="1867897843"/>
                    </a:ext>
                  </a:extLst>
                </a:gridCol>
              </a:tblGrid>
              <a:tr h="370840">
                <a:tc>
                  <a:txBody>
                    <a:bodyPr/>
                    <a:lstStyle/>
                    <a:p>
                      <a:r>
                        <a:rPr lang="en-US" dirty="0"/>
                        <a:t>Strengths</a:t>
                      </a:r>
                    </a:p>
                  </a:txBody>
                  <a:tcPr/>
                </a:tc>
                <a:tc>
                  <a:txBody>
                    <a:bodyPr/>
                    <a:lstStyle/>
                    <a:p>
                      <a:r>
                        <a:rPr lang="en-US" dirty="0"/>
                        <a:t>Challenges</a:t>
                      </a:r>
                    </a:p>
                  </a:txBody>
                  <a:tcPr/>
                </a:tc>
                <a:extLst>
                  <a:ext uri="{0D108BD9-81ED-4DB2-BD59-A6C34878D82A}">
                    <a16:rowId xmlns:a16="http://schemas.microsoft.com/office/drawing/2014/main" val="1628054402"/>
                  </a:ext>
                </a:extLst>
              </a:tr>
              <a:tr h="370840">
                <a:tc>
                  <a:txBody>
                    <a:bodyPr/>
                    <a:lstStyle/>
                    <a:p>
                      <a:pPr marL="0" marR="0" fontAlgn="base">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Learning – educating leaders about the justice system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Institutional inertia - inability of institutions to formulate timely responses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27454879"/>
                  </a:ext>
                </a:extLst>
              </a:tr>
              <a:tr h="370840">
                <a:tc>
                  <a:txBody>
                    <a:bodyPr/>
                    <a:lstStyle/>
                    <a:p>
                      <a:pPr marL="0" marR="0" fontAlgn="base">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Collaboration with JRAC partners and community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Lack of sufficient community resources – have a lot of resources but are they the right kind of resources, community members not aware of the resources available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19426653"/>
                  </a:ext>
                </a:extLst>
              </a:tr>
              <a:tr h="370840">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Leveraging external resources (technical assistance, grants)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Key stakeholders are missing/not engaged – judges, magistrates, APD, Probation, Juvenile Justice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83523471"/>
                  </a:ext>
                </a:extLst>
              </a:tr>
              <a:tr h="370840">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Access to communication teams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Agency staffing issues continue, making participation difficult for some offices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08406559"/>
                  </a:ext>
                </a:extLst>
              </a:tr>
              <a:tr h="370840">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Data-driven/informed discussions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Staying on top of relevant issues, as they can change at a fast pace (ex: COVID)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43755586"/>
                  </a:ext>
                </a:extLst>
              </a:tr>
              <a:tr h="370840">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Developed strategic plan during COVID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Sharing information with towns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13230844"/>
                  </a:ext>
                </a:extLst>
              </a:tr>
              <a:tr h="370840">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City/County leadership representation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0000"/>
                        </a:lnSpc>
                        <a:spcBef>
                          <a:spcPts val="0"/>
                        </a:spcBef>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Sharing data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04835258"/>
                  </a:ext>
                </a:extLst>
              </a:tr>
              <a:tr h="370840">
                <a:tc>
                  <a:txBody>
                    <a:bodyPr/>
                    <a:lstStyle/>
                    <a:p>
                      <a:pPr marL="0" marR="0" fontAlgn="base">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Ability to problem solve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fontAlgn="base">
                        <a:lnSpc>
                          <a:spcPct val="100000"/>
                        </a:lnSpc>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Competing missions and goals, both within JRAC and in the community – sometimes the same goal but on different paths to achieve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34613804"/>
                  </a:ext>
                </a:extLst>
              </a:tr>
            </a:tbl>
          </a:graphicData>
        </a:graphic>
      </p:graphicFrame>
      <p:sp>
        <p:nvSpPr>
          <p:cNvPr id="4" name="Date Placeholder 3">
            <a:extLst>
              <a:ext uri="{FF2B5EF4-FFF2-40B4-BE49-F238E27FC236}">
                <a16:creationId xmlns:a16="http://schemas.microsoft.com/office/drawing/2014/main" id="{FF5B9144-2621-DE1D-7253-0BFB1C39C759}"/>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280265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Applying CJCC National Standards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a:normAutofit/>
          </a:bodyPr>
          <a:lstStyle/>
          <a:p>
            <a:pPr marL="0" marR="0" indent="0" fontAlgn="base">
              <a:lnSpc>
                <a:spcPct val="107000"/>
              </a:lnSpc>
              <a:spcBef>
                <a:spcPts val="0"/>
              </a:spcBef>
              <a:spcAft>
                <a:spcPts val="0"/>
              </a:spcAft>
              <a:buNone/>
            </a:pPr>
            <a:r>
              <a:rPr lang="en-US" sz="2500" b="1" dirty="0">
                <a:effectLst/>
                <a:latin typeface="Calibri" panose="020F0502020204030204" pitchFamily="34" charset="0"/>
                <a:ea typeface="Times New Roman" panose="02020603050405020304" pitchFamily="18" charset="0"/>
                <a:cs typeface="Calibri" panose="020F0502020204030204" pitchFamily="34" charset="0"/>
              </a:rPr>
              <a:t>Standard 2: Bylaws Standard  </a:t>
            </a:r>
            <a:endParaRPr lang="en-US" sz="25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2.1(b) CJCC bylaws shall include, at a minimum, the following: 1) official name of the council, 2) purpose of the CJCC, 3) authority of the CJCC, 4) list of members by position, 5) requirements for meetings, 6) CJCC officers and their duties, 7) requirements for committees or workgroups, 8) parliamentary-style rules for speaking and vote taking, 9) requirements for disclosing conflict of interest, 10) staff responsibilities, 11) guidelines for strategic planning and annual reports, and 12) requirements for amending the bylaws.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lnSpc>
                <a:spcPct val="107000"/>
              </a:lnSpc>
              <a:spcBef>
                <a:spcPts val="0"/>
              </a:spcBef>
              <a:spcAft>
                <a:spcPts val="0"/>
              </a:spcAft>
              <a:buNone/>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0" marR="0" indent="0" fontAlgn="base">
              <a:lnSpc>
                <a:spcPct val="107000"/>
              </a:lnSpc>
              <a:spcBef>
                <a:spcPts val="0"/>
              </a:spcBef>
              <a:spcAft>
                <a:spcPts val="0"/>
              </a:spcAft>
              <a:buNone/>
            </a:pPr>
            <a:r>
              <a:rPr lang="en-US" sz="2500" b="1" dirty="0">
                <a:effectLst/>
                <a:latin typeface="Calibri" panose="020F0502020204030204" pitchFamily="34" charset="0"/>
                <a:ea typeface="Times New Roman" panose="02020603050405020304" pitchFamily="18" charset="0"/>
                <a:cs typeface="Calibri" panose="020F0502020204030204" pitchFamily="34" charset="0"/>
              </a:rPr>
              <a:t>Reason</a:t>
            </a:r>
            <a:r>
              <a:rPr lang="en-US" sz="2500" dirty="0">
                <a:effectLst/>
                <a:latin typeface="Calibri" panose="020F0502020204030204" pitchFamily="34" charset="0"/>
                <a:ea typeface="Times New Roman" panose="02020603050405020304" pitchFamily="18" charset="0"/>
                <a:cs typeface="Calibri" panose="020F0502020204030204" pitchFamily="34" charset="0"/>
              </a:rPr>
              <a:t>: Clarify roles/purpose of JRAC as it related to executive member functions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200725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Applying CJCC National Standards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a:normAutofit fontScale="70000" lnSpcReduction="20000"/>
          </a:bodyPr>
          <a:lstStyle/>
          <a:p>
            <a:pPr marL="0" indent="0">
              <a:lnSpc>
                <a:spcPct val="120000"/>
              </a:lnSpc>
              <a:spcBef>
                <a:spcPts val="0"/>
              </a:spcBef>
              <a:buNone/>
            </a:pPr>
            <a:r>
              <a:rPr lang="en-US" sz="3600" b="1" dirty="0"/>
              <a:t>Standard 3: Membership Standard  </a:t>
            </a:r>
          </a:p>
          <a:p>
            <a:pPr>
              <a:lnSpc>
                <a:spcPct val="120000"/>
              </a:lnSpc>
              <a:spcBef>
                <a:spcPts val="0"/>
              </a:spcBef>
            </a:pPr>
            <a:r>
              <a:rPr lang="en-US" sz="3400" dirty="0"/>
              <a:t>Standard 3.1(b): CJCC membership shall include key justice system professionals that may include, but not be limited to, the chief judge of the felony criminal courts, chief judge of the misdemeanor courts, police chief, sheriff, jail administrator, chief prosecutor, public defender and/or chief defense bar attorney, clerk of court, </a:t>
            </a:r>
            <a:r>
              <a:rPr lang="en-US" sz="3400" dirty="0" err="1"/>
              <a:t>probation/parole</a:t>
            </a:r>
            <a:r>
              <a:rPr lang="en-US" sz="3400" dirty="0"/>
              <a:t> chief, pretrial services director, officials of general government (e.g., county/city manager), and directors across the continuum of care (e.g., substance use disorder, mental health, housing).  </a:t>
            </a:r>
          </a:p>
          <a:p>
            <a:pPr>
              <a:lnSpc>
                <a:spcPct val="120000"/>
              </a:lnSpc>
              <a:spcBef>
                <a:spcPts val="0"/>
              </a:spcBef>
            </a:pPr>
            <a:endParaRPr lang="en-US" sz="3600" dirty="0"/>
          </a:p>
          <a:p>
            <a:pPr marL="0" indent="0">
              <a:lnSpc>
                <a:spcPct val="120000"/>
              </a:lnSpc>
              <a:spcBef>
                <a:spcPts val="0"/>
              </a:spcBef>
              <a:buNone/>
            </a:pPr>
            <a:r>
              <a:rPr lang="en-US" sz="3600" b="1" dirty="0"/>
              <a:t>Reason</a:t>
            </a:r>
            <a:r>
              <a:rPr lang="en-US" sz="3600" dirty="0"/>
              <a:t>: Need for engagement/re-engagement of key stakeholders </a:t>
            </a:r>
          </a:p>
          <a:p>
            <a:endParaRPr lang="en-US" dirty="0"/>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148835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Applying CJCC National Standards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a:normAutofit/>
          </a:bodyPr>
          <a:lstStyle/>
          <a:p>
            <a:pPr marL="0" marR="0" indent="0" fontAlgn="base">
              <a:lnSpc>
                <a:spcPct val="107000"/>
              </a:lnSpc>
              <a:spcBef>
                <a:spcPts val="0"/>
              </a:spcBef>
              <a:spcAft>
                <a:spcPts val="0"/>
              </a:spcAft>
              <a:buNone/>
            </a:pPr>
            <a:r>
              <a:rPr lang="en-US" sz="2500" b="1" dirty="0">
                <a:effectLst/>
                <a:latin typeface="Calibri" panose="020F0502020204030204" pitchFamily="34" charset="0"/>
                <a:ea typeface="Times New Roman" panose="02020603050405020304" pitchFamily="18" charset="0"/>
                <a:cs typeface="Calibri" panose="020F0502020204030204" pitchFamily="34" charset="0"/>
              </a:rPr>
              <a:t>Standard 5: Executive Committee Standard </a:t>
            </a:r>
            <a:r>
              <a:rPr lang="en-US" sz="2500" dirty="0">
                <a:effectLst/>
                <a:latin typeface="Calibri" panose="020F0502020204030204" pitchFamily="34" charset="0"/>
                <a:ea typeface="Times New Roman" panose="02020603050405020304" pitchFamily="18" charset="0"/>
                <a:cs typeface="Calibri" panose="020F0502020204030204" pitchFamily="34" charset="0"/>
              </a:rPr>
              <a: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fontAlgn="base">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5.1(a): The CJCC shall have an executive committee responsible for guidance and management of the CJCC.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Standard 5.1(b) At a minimum, the CJCC executive committee shall include the officers and a small fraction of the CJCC membership.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Standard 5.2: The executive committee shall include the CJCC director in meetings and provide direction to the position.  </a:t>
            </a:r>
          </a:p>
          <a:p>
            <a:pPr marL="342900" marR="0" lvl="0" indent="-342900" fontAlgn="base">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lnSpc>
                <a:spcPct val="107000"/>
              </a:lnSpc>
              <a:spcBef>
                <a:spcPts val="0"/>
              </a:spcBef>
              <a:spcAft>
                <a:spcPts val="0"/>
              </a:spcAft>
              <a:buNone/>
            </a:pPr>
            <a:r>
              <a:rPr lang="en-US" sz="2500" dirty="0">
                <a:effectLst/>
                <a:latin typeface="Calibri" panose="020F0502020204030204" pitchFamily="34" charset="0"/>
                <a:ea typeface="Times New Roman" panose="02020603050405020304" pitchFamily="18" charset="0"/>
                <a:cs typeface="Calibri" panose="020F0502020204030204" pitchFamily="34" charset="0"/>
              </a:rPr>
              <a:t> </a:t>
            </a:r>
            <a:r>
              <a:rPr lang="en-US" sz="2500" b="1" dirty="0">
                <a:effectLst/>
                <a:latin typeface="Calibri" panose="020F0502020204030204" pitchFamily="34" charset="0"/>
                <a:ea typeface="Times New Roman" panose="02020603050405020304" pitchFamily="18" charset="0"/>
                <a:cs typeface="Calibri" panose="020F0502020204030204" pitchFamily="34" charset="0"/>
              </a:rPr>
              <a:t>Reason</a:t>
            </a:r>
            <a:r>
              <a:rPr lang="en-US" sz="2500" dirty="0">
                <a:effectLst/>
                <a:latin typeface="Calibri" panose="020F0502020204030204" pitchFamily="34" charset="0"/>
                <a:ea typeface="Times New Roman" panose="02020603050405020304" pitchFamily="18" charset="0"/>
                <a:cs typeface="Calibri" panose="020F0502020204030204" pitchFamily="34" charset="0"/>
              </a:rPr>
              <a:t>: Agenda setting for JRAC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628026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Applying CJCC National Standards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a:normAutofit fontScale="85000" lnSpcReduction="10000"/>
          </a:bodyPr>
          <a:lstStyle/>
          <a:p>
            <a:pPr marL="0" marR="0" indent="0" fontAlgn="base">
              <a:lnSpc>
                <a:spcPct val="110000"/>
              </a:lnSpc>
              <a:spcBef>
                <a:spcPts val="0"/>
              </a:spcBef>
              <a:buNone/>
            </a:pPr>
            <a:r>
              <a:rPr lang="en-US" sz="2400" b="1" dirty="0">
                <a:effectLst/>
                <a:latin typeface="Calibri" panose="020F0502020204030204" pitchFamily="34" charset="0"/>
                <a:ea typeface="Times New Roman" panose="02020603050405020304" pitchFamily="18" charset="0"/>
                <a:cs typeface="Calibri" panose="020F0502020204030204" pitchFamily="34" charset="0"/>
              </a:rPr>
              <a:t>Standard 6: Standing Committees and Workgroups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10000"/>
              </a:lnSpc>
              <a:spcBef>
                <a:spcPts val="0"/>
              </a:spcBef>
            </a:pPr>
            <a:r>
              <a:rPr lang="en-US" sz="1800" dirty="0">
                <a:effectLst/>
                <a:latin typeface="Calibri" panose="020F0502020204030204" pitchFamily="34" charset="0"/>
                <a:ea typeface="Times New Roman" panose="02020603050405020304" pitchFamily="18" charset="0"/>
                <a:cs typeface="Calibri" panose="020F0502020204030204" pitchFamily="34" charset="0"/>
              </a:rPr>
              <a:t>Standard 6.1(a): The CJCC shall create and utilize standing committees to address complex, ongoing priorities </a:t>
            </a:r>
            <a:r>
              <a:rPr lang="en-US" sz="2000" dirty="0">
                <a:effectLst/>
                <a:latin typeface="Calibri" panose="020F0502020204030204" pitchFamily="34" charset="0"/>
                <a:ea typeface="Times New Roman" panose="02020603050405020304" pitchFamily="18" charset="0"/>
                <a:cs typeface="Calibri" panose="020F0502020204030204" pitchFamily="34" charset="0"/>
              </a:rPr>
              <a:t>and strategic plan initiatives.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6.1(b): The CJCC shall create and utilize workgroups to address task-specific and time-bound initiatives.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6.2: Membership of standing committees and workgroups shall include CJCC members and nonmembers with subject matter expertise and lived experience.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6.3(a): Standing committees and workgroups shall have a chair and vice-chair or, alternatively, co-chair(s).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6.3(b): The CJCC director and/or staff shall act as support to subcommittees and workgroups and serve as liaison for the CJCC and the executive committee.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10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Standard 6.3(c) Sufficient communication shall be maintained among committee/workgroup members, and with the CJCC, to maintain continuity and progress toward goals and objectives.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lnSpc>
                <a:spcPct val="110000"/>
              </a:lnSpc>
              <a:spcBef>
                <a:spcPts val="0"/>
              </a:spcBef>
              <a:buNone/>
            </a:pPr>
            <a:endParaRPr lang="en-US" sz="1800" dirty="0">
              <a:latin typeface="Calibri" panose="020F0502020204030204" pitchFamily="34" charset="0"/>
              <a:ea typeface="Times New Roman" panose="02020603050405020304" pitchFamily="18" charset="0"/>
              <a:cs typeface="Calibri" panose="020F0502020204030204" pitchFamily="34" charset="0"/>
            </a:endParaRPr>
          </a:p>
          <a:p>
            <a:pPr marL="0" marR="0" indent="0" fontAlgn="base">
              <a:lnSpc>
                <a:spcPct val="110000"/>
              </a:lnSpc>
              <a:spcBef>
                <a:spcPts val="0"/>
              </a:spcBef>
              <a:buNone/>
            </a:pPr>
            <a:r>
              <a:rPr lang="en-US" sz="2400" b="1" dirty="0">
                <a:effectLst/>
                <a:latin typeface="Calibri" panose="020F0502020204030204" pitchFamily="34" charset="0"/>
                <a:ea typeface="Times New Roman" panose="02020603050405020304" pitchFamily="18" charset="0"/>
                <a:cs typeface="Calibri" panose="020F0502020204030204" pitchFamily="34" charset="0"/>
              </a:rPr>
              <a:t>Reasons</a:t>
            </a:r>
            <a:r>
              <a:rPr lang="en-US" sz="2400" dirty="0">
                <a:effectLst/>
                <a:latin typeface="Calibri" panose="020F0502020204030204" pitchFamily="34" charset="0"/>
                <a:ea typeface="Times New Roman" panose="02020603050405020304" pitchFamily="18" charset="0"/>
                <a:cs typeface="Calibri" panose="020F0502020204030204" pitchFamily="34" charset="0"/>
              </a:rPr>
              <a:t>: Internal communication; workgroup structure, work and communication, workgroup scope and purpose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2453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E6D86-0CEB-A5A0-190A-4BD03B17A24E}"/>
              </a:ext>
            </a:extLst>
          </p:cNvPr>
          <p:cNvSpPr>
            <a:spLocks noGrp="1"/>
          </p:cNvSpPr>
          <p:nvPr>
            <p:ph type="title"/>
          </p:nvPr>
        </p:nvSpPr>
        <p:spPr/>
        <p:txBody>
          <a:bodyPr/>
          <a:lstStyle/>
          <a:p>
            <a:r>
              <a:rPr lang="en-US" dirty="0"/>
              <a:t>Applying CJCC National Standards</a:t>
            </a:r>
          </a:p>
        </p:txBody>
      </p:sp>
      <p:sp>
        <p:nvSpPr>
          <p:cNvPr id="3" name="Content Placeholder 2">
            <a:extLst>
              <a:ext uri="{FF2B5EF4-FFF2-40B4-BE49-F238E27FC236}">
                <a16:creationId xmlns:a16="http://schemas.microsoft.com/office/drawing/2014/main" id="{3A340124-5362-76BE-C43F-7ECD3FDD9E29}"/>
              </a:ext>
            </a:extLst>
          </p:cNvPr>
          <p:cNvSpPr>
            <a:spLocks noGrp="1"/>
          </p:cNvSpPr>
          <p:nvPr>
            <p:ph idx="1"/>
          </p:nvPr>
        </p:nvSpPr>
        <p:spPr/>
        <p:txBody>
          <a:bodyPr>
            <a:normAutofit/>
          </a:bodyPr>
          <a:lstStyle/>
          <a:p>
            <a:pPr marL="0" marR="0" indent="0" fontAlgn="base">
              <a:lnSpc>
                <a:spcPct val="100000"/>
              </a:lnSpc>
              <a:spcBef>
                <a:spcPts val="0"/>
              </a:spcBef>
              <a:buNone/>
            </a:pPr>
            <a:r>
              <a:rPr lang="en-US" sz="2500" b="1" dirty="0">
                <a:effectLst/>
                <a:latin typeface="Calibri" panose="020F0502020204030204" pitchFamily="34" charset="0"/>
                <a:ea typeface="Times New Roman" panose="02020603050405020304" pitchFamily="18" charset="0"/>
                <a:cs typeface="Calibri" panose="020F0502020204030204" pitchFamily="34" charset="0"/>
              </a:rPr>
              <a:t>Standard 9: Strategic Planning  </a:t>
            </a:r>
            <a:endParaRPr lang="en-US" sz="2500" b="1"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0000"/>
              </a:lnSpc>
              <a:spcBef>
                <a:spcPts val="0"/>
              </a:spcBef>
            </a:pPr>
            <a:r>
              <a:rPr lang="en-US" sz="2400" dirty="0">
                <a:effectLst/>
                <a:latin typeface="Calibri" panose="020F0502020204030204" pitchFamily="34" charset="0"/>
                <a:ea typeface="Times New Roman" panose="02020603050405020304" pitchFamily="18" charset="0"/>
                <a:cs typeface="Calibri" panose="020F0502020204030204" pitchFamily="34" charset="0"/>
              </a:rPr>
              <a:t>Standard 9.1(c): The strategic plan shall be specific, measurable, achievable, relevant, and time-bound and shall guide the focus of the CJCC, executive committee, and committees.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indent="0" fontAlgn="base">
              <a:lnSpc>
                <a:spcPct val="100000"/>
              </a:lnSpc>
              <a:spcBef>
                <a:spcPts val="0"/>
              </a:spcBef>
              <a:buNone/>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fontAlgn="base">
              <a:lnSpc>
                <a:spcPct val="100000"/>
              </a:lnSpc>
              <a:spcBef>
                <a:spcPts val="0"/>
              </a:spcBef>
              <a:buNone/>
            </a:pPr>
            <a:r>
              <a:rPr lang="en-US" sz="2500" b="1" dirty="0">
                <a:effectLst/>
                <a:latin typeface="Calibri" panose="020F0502020204030204" pitchFamily="34" charset="0"/>
                <a:ea typeface="Times New Roman" panose="02020603050405020304" pitchFamily="18" charset="0"/>
                <a:cs typeface="Calibri" panose="020F0502020204030204" pitchFamily="34" charset="0"/>
              </a:rPr>
              <a:t>Reason</a:t>
            </a:r>
            <a:r>
              <a:rPr lang="en-US" sz="2500" dirty="0">
                <a:effectLst/>
                <a:latin typeface="Calibri" panose="020F0502020204030204" pitchFamily="34" charset="0"/>
                <a:ea typeface="Times New Roman" panose="02020603050405020304" pitchFamily="18" charset="0"/>
                <a:cs typeface="Calibri" panose="020F0502020204030204" pitchFamily="34" charset="0"/>
              </a:rPr>
              <a:t>: Need for SMART goals in next strategic plan to easily determine progress and aid in accountability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2C7E9FA2-3785-DB8B-C8DA-4583AB628B4F}"/>
              </a:ext>
            </a:extLst>
          </p:cNvPr>
          <p:cNvSpPr>
            <a:spLocks noGrp="1"/>
          </p:cNvSpPr>
          <p:nvPr>
            <p:ph type="dt" sz="half" idx="10"/>
          </p:nvPr>
        </p:nvSpPr>
        <p:spPr/>
        <p:txBody>
          <a:bodyPr/>
          <a:lstStyle/>
          <a:p>
            <a:fld id="{EB2EDFEE-CB6D-D343-B59E-947A1CA00075}" type="datetime1">
              <a:rPr lang="en-US" smtClean="0"/>
              <a:t>4/10/2025</a:t>
            </a:fld>
            <a:endParaRPr lang="en-US"/>
          </a:p>
        </p:txBody>
      </p:sp>
    </p:spTree>
    <p:extLst>
      <p:ext uri="{BB962C8B-B14F-4D97-AF65-F5344CB8AC3E}">
        <p14:creationId xmlns:p14="http://schemas.microsoft.com/office/powerpoint/2010/main" val="1764102930"/>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ncombe-County.pptx  -  Read-Only" id="{4AB0ADB4-2230-4931-A39F-C6CF972425C5}" vid="{CB6A8F10-386C-49AA-AA15-3705BACD8F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C61878930354AA60D80EAE4C1A7AE" ma:contentTypeVersion="15" ma:contentTypeDescription="Create a new document." ma:contentTypeScope="" ma:versionID="dd2f33008705076966fcf7a031e8687b">
  <xsd:schema xmlns:xsd="http://www.w3.org/2001/XMLSchema" xmlns:xs="http://www.w3.org/2001/XMLSchema" xmlns:p="http://schemas.microsoft.com/office/2006/metadata/properties" xmlns:ns2="e4a3c355-1d8c-47df-9638-d490a6370467" xmlns:ns3="cafbeb0b-07d2-4b4e-9a20-c861557ab230" targetNamespace="http://schemas.microsoft.com/office/2006/metadata/properties" ma:root="true" ma:fieldsID="af16c99c4e6bcaabbf509d511f2d5737" ns2:_="" ns3:_="">
    <xsd:import namespace="e4a3c355-1d8c-47df-9638-d490a6370467"/>
    <xsd:import namespace="cafbeb0b-07d2-4b4e-9a20-c861557ab2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3c355-1d8c-47df-9638-d490a63704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a6aeba-1d2c-45bc-9e3a-55fc3c9067b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fbeb0b-07d2-4b4e-9a20-c861557ab23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00bc2ad-c50d-45fd-b464-dfef7eb58b82}" ma:internalName="TaxCatchAll" ma:showField="CatchAllData" ma:web="cafbeb0b-07d2-4b4e-9a20-c861557ab23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fbeb0b-07d2-4b4e-9a20-c861557ab230" xsi:nil="true"/>
    <lcf76f155ced4ddcb4097134ff3c332f xmlns="e4a3c355-1d8c-47df-9638-d490a637046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AA674B-F0FE-493B-81B3-1F5CBB2E59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3c355-1d8c-47df-9638-d490a6370467"/>
    <ds:schemaRef ds:uri="cafbeb0b-07d2-4b4e-9a20-c861557ab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9C2C9D-2C4B-4268-8193-A7902B3E0905}">
  <ds:schemaRefs>
    <ds:schemaRef ds:uri="http://schemas.microsoft.com/sharepoint/v3/contenttype/forms"/>
  </ds:schemaRefs>
</ds:datastoreItem>
</file>

<file path=customXml/itemProps3.xml><?xml version="1.0" encoding="utf-8"?>
<ds:datastoreItem xmlns:ds="http://schemas.openxmlformats.org/officeDocument/2006/customXml" ds:itemID="{0180068A-3374-4514-AC3D-2791F4E7164A}">
  <ds:schemaRef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http://schemas.openxmlformats.org/package/2006/metadata/core-properties"/>
    <ds:schemaRef ds:uri="5e90119b-6f51-4c05-8c9f-d4d123e55d5d"/>
    <ds:schemaRef ds:uri="5140e68c-dea4-4972-8a01-75be01dc0d24"/>
    <ds:schemaRef ds:uri="http://purl.org/dc/terms/"/>
    <ds:schemaRef ds:uri="cafbeb0b-07d2-4b4e-9a20-c861557ab230"/>
    <ds:schemaRef ds:uri="e4a3c355-1d8c-47df-9638-d490a6370467"/>
  </ds:schemaRefs>
</ds:datastoreItem>
</file>

<file path=docProps/app.xml><?xml version="1.0" encoding="utf-8"?>
<Properties xmlns="http://schemas.openxmlformats.org/officeDocument/2006/extended-properties" xmlns:vt="http://schemas.openxmlformats.org/officeDocument/2006/docPropsVTypes">
  <Template>Buncombe-County</Template>
  <TotalTime>34</TotalTime>
  <Words>1553</Words>
  <Application>Microsoft Office PowerPoint</Application>
  <PresentationFormat>Widescreen</PresentationFormat>
  <Paragraphs>136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Century Gothic</vt:lpstr>
      <vt:lpstr>Courier New</vt:lpstr>
      <vt:lpstr>Symbol</vt:lpstr>
      <vt:lpstr>Times New Roman</vt:lpstr>
      <vt:lpstr>Wingdings</vt:lpstr>
      <vt:lpstr>Office Theme</vt:lpstr>
      <vt:lpstr>JRAC Retreat</vt:lpstr>
      <vt:lpstr>Purpose of Retreat</vt:lpstr>
      <vt:lpstr>JRAC Purpose</vt:lpstr>
      <vt:lpstr>Strengths and Challenges</vt:lpstr>
      <vt:lpstr>Applying CJCC National Standards</vt:lpstr>
      <vt:lpstr>Applying CJCC National Standards</vt:lpstr>
      <vt:lpstr>Applying CJCC National Standards</vt:lpstr>
      <vt:lpstr>Applying CJCC National Standards</vt:lpstr>
      <vt:lpstr>Applying CJCC National Standards</vt:lpstr>
      <vt:lpstr>Applying CJCC National Standards</vt:lpstr>
      <vt:lpstr>Applying CJCC National Standards</vt:lpstr>
      <vt:lpstr>Achievements &amp; Priorities</vt:lpstr>
      <vt:lpstr>Achievements &amp; Priorities</vt:lpstr>
      <vt:lpstr>Strategy &amp; Innovation Recommendations</vt:lpstr>
      <vt:lpstr>Strategy &amp; Innovation Recommendations</vt:lpstr>
      <vt:lpstr>Strategy &amp; Innovation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JRAC Retreat</dc:title>
  <dc:creator>Lee Crayton</dc:creator>
  <cp:lastModifiedBy>Joshua Pierce</cp:lastModifiedBy>
  <cp:revision>2</cp:revision>
  <dcterms:created xsi:type="dcterms:W3CDTF">2023-09-22T13:43:09Z</dcterms:created>
  <dcterms:modified xsi:type="dcterms:W3CDTF">2025-04-10T13:28:27Z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0x010100524C61878930354AA60D80EAE4C1A7AE</vt:lpwstr>
  </property>
  <property fmtid="{D5CDD505-2E9C-101B-9397-08002B2CF9AE}" pid="3" name="MediaServiceImageTags">
    <vt:lpwstr/>
  </property>
</Properties>
</file>